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1.svg" ContentType="image/svg+xml"/>
  <Override PartName="/ppt/media/image10.svg" ContentType="image/svg+xml"/>
  <Override PartName="/ppt/media/image11.svg" ContentType="image/svg+xml"/>
  <Override PartName="/ppt/media/image12.svg" ContentType="image/svg+xml"/>
  <Override PartName="/ppt/media/image13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media/image6.svg" ContentType="image/svg+xml"/>
  <Override PartName="/ppt/media/image7.svg" ContentType="image/svg+xml"/>
  <Override PartName="/ppt/media/image8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3"/>
    <p:sldId id="257" r:id="rId4"/>
    <p:sldId id="259" r:id="rId5"/>
    <p:sldId id="260" r:id="rId6"/>
    <p:sldId id="261" r:id="rId7"/>
    <p:sldId id="262" r:id="rId8"/>
    <p:sldId id="270" r:id="rId9"/>
    <p:sldId id="313" r:id="rId11"/>
    <p:sldId id="276" r:id="rId12"/>
    <p:sldId id="314" r:id="rId13"/>
    <p:sldId id="293" r:id="rId14"/>
    <p:sldId id="294" r:id="rId15"/>
    <p:sldId id="315" r:id="rId16"/>
    <p:sldId id="258" r:id="rId17"/>
    <p:sldId id="272" r:id="rId18"/>
    <p:sldId id="275" r:id="rId19"/>
    <p:sldId id="266" r:id="rId20"/>
    <p:sldId id="269" r:id="rId21"/>
  </p:sldIdLst>
  <p:sldSz cx="18288000" cy="10287000"/>
  <p:notesSz cx="6858000" cy="9144000"/>
  <p:embeddedFontLst>
    <p:embeddedFont>
      <p:font typeface="微软雅黑" panose="020B0503020204020204" charset="-122"/>
      <p:regular r:id="rId25"/>
    </p:embeddedFont>
    <p:embeddedFont>
      <p:font typeface="Montserrat Classic Bold" panose="00000800000000000000"/>
      <p:bold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25" autoAdjust="0"/>
    <p:restoredTop sz="94595" autoAdjust="0"/>
  </p:normalViewPr>
  <p:slideViewPr>
    <p:cSldViewPr>
      <p:cViewPr varScale="1">
        <p:scale>
          <a:sx n="72" d="100"/>
          <a:sy n="72" d="100"/>
        </p:scale>
        <p:origin x="520" y="224"/>
      </p:cViewPr>
      <p:guideLst>
        <p:guide orient="horz" pos="2148"/>
        <p:guide pos="28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font" Target="fonts/font6.fntdata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0.svg>
</file>

<file path=ppt/media/image11.png>
</file>

<file path=ppt/media/image11.svg>
</file>

<file path=ppt/media/image12.png>
</file>

<file path=ppt/media/image12.svg>
</file>

<file path=ppt/media/image13.png>
</file>

<file path=ppt/media/image13.svg>
</file>

<file path=ppt/media/image14.png>
</file>

<file path=ppt/media/image15.png>
</file>

<file path=ppt/media/image16.png>
</file>

<file path=ppt/media/image2.pn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5.svg>
</file>

<file path=ppt/media/image6.png>
</file>

<file path=ppt/media/image6.svg>
</file>

<file path=ppt/media/image7.png>
</file>

<file path=ppt/media/image7.svg>
</file>

<file path=ppt/media/image8.png>
</file>

<file path=ppt/media/image8.sv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4.svg"/><Relationship Id="rId7" Type="http://schemas.openxmlformats.org/officeDocument/2006/relationships/image" Target="../media/image4.png"/><Relationship Id="rId6" Type="http://schemas.openxmlformats.org/officeDocument/2006/relationships/image" Target="../media/image3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3" Type="http://schemas.openxmlformats.org/officeDocument/2006/relationships/image" Target="../media/image2.png"/><Relationship Id="rId2" Type="http://schemas.openxmlformats.org/officeDocument/2006/relationships/image" Target="../media/image1.svg"/><Relationship Id="rId18" Type="http://schemas.openxmlformats.org/officeDocument/2006/relationships/slideLayout" Target="../slideLayouts/slideLayout7.xml"/><Relationship Id="rId17" Type="http://schemas.openxmlformats.org/officeDocument/2006/relationships/image" Target="../media/image9.png"/><Relationship Id="rId16" Type="http://schemas.openxmlformats.org/officeDocument/2006/relationships/image" Target="../media/image8.svg"/><Relationship Id="rId15" Type="http://schemas.openxmlformats.org/officeDocument/2006/relationships/image" Target="../media/image8.png"/><Relationship Id="rId14" Type="http://schemas.openxmlformats.org/officeDocument/2006/relationships/image" Target="../media/image7.svg"/><Relationship Id="rId13" Type="http://schemas.openxmlformats.org/officeDocument/2006/relationships/image" Target="../media/image7.png"/><Relationship Id="rId12" Type="http://schemas.openxmlformats.org/officeDocument/2006/relationships/image" Target="../media/image6.svg"/><Relationship Id="rId11" Type="http://schemas.openxmlformats.org/officeDocument/2006/relationships/image" Target="../media/image6.png"/><Relationship Id="rId10" Type="http://schemas.openxmlformats.org/officeDocument/2006/relationships/image" Target="../media/image5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svg"/><Relationship Id="rId3" Type="http://schemas.openxmlformats.org/officeDocument/2006/relationships/image" Target="../media/image7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svg"/><Relationship Id="rId3" Type="http://schemas.openxmlformats.org/officeDocument/2006/relationships/image" Target="../media/image7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svg"/><Relationship Id="rId3" Type="http://schemas.openxmlformats.org/officeDocument/2006/relationships/image" Target="../media/image16.png"/><Relationship Id="rId2" Type="http://schemas.openxmlformats.org/officeDocument/2006/relationships/image" Target="../media/image12.svg"/><Relationship Id="rId1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svg"/><Relationship Id="rId3" Type="http://schemas.openxmlformats.org/officeDocument/2006/relationships/image" Target="../media/image7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9.svg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svg"/><Relationship Id="rId3" Type="http://schemas.openxmlformats.org/officeDocument/2006/relationships/image" Target="../media/image12.png"/><Relationship Id="rId2" Type="http://schemas.openxmlformats.org/officeDocument/2006/relationships/image" Target="../media/image9.svg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9.sv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9.sv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svg"/><Relationship Id="rId3" Type="http://schemas.openxmlformats.org/officeDocument/2006/relationships/image" Target="../media/image12.png"/><Relationship Id="rId2" Type="http://schemas.openxmlformats.org/officeDocument/2006/relationships/image" Target="../media/image9.sv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svg"/><Relationship Id="rId3" Type="http://schemas.openxmlformats.org/officeDocument/2006/relationships/image" Target="../media/image7.pn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tags" Target="../tags/tag1.xml"/><Relationship Id="rId2" Type="http://schemas.openxmlformats.org/officeDocument/2006/relationships/image" Target="../media/image11.svg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5800" y="297609"/>
            <a:ext cx="9664560" cy="10023009"/>
            <a:chOff x="0" y="0"/>
            <a:chExt cx="12886080" cy="1336401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/>
            <a:stretch>
              <a:fillRect/>
            </a:stretch>
          </p:blipFill>
          <p:spPr>
            <a:xfrm rot="-2700000">
              <a:off x="3232493" y="10157873"/>
              <a:ext cx="2959491" cy="2530365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 rot="-2700000">
              <a:off x="482447" y="7020718"/>
              <a:ext cx="2523301" cy="2409752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591281" y="6072356"/>
              <a:ext cx="2915330" cy="3409742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-2485574">
              <a:off x="1214662" y="1133932"/>
              <a:ext cx="2735370" cy="287933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>
              <a:fillRect/>
            </a:stretch>
          </p:blipFill>
          <p:spPr>
            <a:xfrm rot="-367859">
              <a:off x="8971173" y="1056381"/>
              <a:ext cx="3738420" cy="3505143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>
              <a:fillRect/>
            </a:stretch>
          </p:blipFill>
          <p:spPr>
            <a:xfrm rot="-2700000">
              <a:off x="4965162" y="937552"/>
              <a:ext cx="3471402" cy="197869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/>
            <a:stretch>
              <a:fillRect/>
            </a:stretch>
          </p:blipFill>
          <p:spPr>
            <a:xfrm rot="-2700000">
              <a:off x="3725994" y="4386569"/>
              <a:ext cx="2979587" cy="2338976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10460410" y="997585"/>
            <a:ext cx="6798890" cy="1175978"/>
            <a:chOff x="406400" y="0"/>
            <a:chExt cx="9065187" cy="1567971"/>
          </a:xfrm>
        </p:grpSpPr>
        <p:sp>
          <p:nvSpPr>
            <p:cNvPr id="11" name="AutoShape 11"/>
            <p:cNvSpPr/>
            <p:nvPr/>
          </p:nvSpPr>
          <p:spPr>
            <a:xfrm>
              <a:off x="2421820" y="0"/>
              <a:ext cx="7049767" cy="1567971"/>
            </a:xfrm>
            <a:prstGeom prst="rect">
              <a:avLst/>
            </a:prstGeom>
            <a:solidFill>
              <a:srgbClr val="74AED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406400" y="254328"/>
              <a:ext cx="8709587" cy="5020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  <a:spcBef>
                  <a:spcPct val="0"/>
                </a:spcBef>
              </a:pPr>
              <a:r>
                <a:rPr lang="zh-CN" altLang="en-US" sz="2000" b="1" spc="210" dirty="0">
                  <a:solidFill>
                    <a:srgbClr val="FFFFFF"/>
                  </a:solidFill>
                  <a:latin typeface="Baoli SC" panose="02010600040101010101" pitchFamily="2" charset="-122"/>
                  <a:ea typeface="Baoli SC" panose="02010600040101010101" pitchFamily="2" charset="-122"/>
                </a:rPr>
                <a:t>清华</a:t>
              </a:r>
              <a:r>
                <a:rPr lang="en-US" altLang="zh-CN" sz="2000" b="1" spc="210" dirty="0">
                  <a:solidFill>
                    <a:srgbClr val="FFFFFF"/>
                  </a:solidFill>
                  <a:latin typeface="Baoli SC" panose="02010600040101010101" pitchFamily="2" charset="-122"/>
                  <a:ea typeface="Baoli SC" panose="02010600040101010101" pitchFamily="2" charset="-122"/>
                </a:rPr>
                <a:t>-</a:t>
              </a:r>
              <a:r>
                <a:rPr lang="zh-CN" altLang="en-US" sz="2000" b="1" spc="210" dirty="0">
                  <a:solidFill>
                    <a:srgbClr val="FFFFFF"/>
                  </a:solidFill>
                  <a:latin typeface="Baoli SC" panose="02010600040101010101" pitchFamily="2" charset="-122"/>
                  <a:ea typeface="Baoli SC" panose="02010600040101010101" pitchFamily="2" charset="-122"/>
                </a:rPr>
                <a:t>讯飞联合研究中心</a:t>
              </a:r>
              <a:endParaRPr lang="zh-CN" altLang="en-US" sz="2000" b="1" spc="210" dirty="0">
                <a:solidFill>
                  <a:srgbClr val="FFFFFF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88250" y="4681380"/>
            <a:ext cx="7571105" cy="5101714"/>
            <a:chOff x="-1385147" y="-47625"/>
            <a:chExt cx="10094807" cy="6802286"/>
          </a:xfrm>
        </p:grpSpPr>
        <p:grpSp>
          <p:nvGrpSpPr>
            <p:cNvPr id="14" name="Group 14"/>
            <p:cNvGrpSpPr/>
            <p:nvPr/>
          </p:nvGrpSpPr>
          <p:grpSpPr>
            <a:xfrm>
              <a:off x="6454704" y="3311982"/>
              <a:ext cx="2254883" cy="114617"/>
              <a:chOff x="0" y="764541"/>
              <a:chExt cx="1374179" cy="6985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764541"/>
                <a:ext cx="1374179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1374179" h="69850">
                    <a:moveTo>
                      <a:pt x="1083349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1374179" y="69850"/>
                    </a:lnTo>
                    <a:lnTo>
                      <a:pt x="1374179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-1385147" y="2853055"/>
              <a:ext cx="10094807" cy="19874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13440"/>
                </a:lnSpc>
                <a:spcBef>
                  <a:spcPct val="0"/>
                </a:spcBef>
              </a:pPr>
              <a:r>
                <a:rPr lang="zh-CN" altLang="en-US" sz="5400" spc="480" dirty="0">
                  <a:solidFill>
                    <a:srgbClr val="303030"/>
                  </a:solidFill>
                  <a:latin typeface="Baoli SC" panose="02010600040101010101" pitchFamily="2" charset="-122"/>
                  <a:ea typeface="Baoli SC" panose="02010600040101010101" pitchFamily="2" charset="-122"/>
                </a:rPr>
                <a:t>自动诊断系统解决方案</a:t>
              </a:r>
              <a:endParaRPr lang="zh-CN" altLang="en-US" sz="5400" spc="480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-1385147" y="5444046"/>
              <a:ext cx="10094734" cy="13106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spc="140" dirty="0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Team: </a:t>
              </a:r>
              <a:r>
                <a:rPr lang="en-US" sz="2800" spc="140" dirty="0" err="1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THiFLY</a:t>
              </a:r>
              <a:r>
                <a:rPr lang="en-US" sz="2800" spc="140" dirty="0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 Research</a:t>
              </a:r>
              <a:endParaRPr lang="en-US" sz="2800" spc="140" dirty="0">
                <a:solidFill>
                  <a:srgbClr val="00B0F0"/>
                </a:solidFill>
                <a:latin typeface="Times" pitchFamily="2" charset="0"/>
                <a:ea typeface="思源黑体-粗体 Bold" panose="020B0800000000000000"/>
              </a:endParaRPr>
            </a:p>
            <a:p>
              <a:pPr algn="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spc="140" dirty="0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Member: </a:t>
              </a:r>
              <a:r>
                <a:rPr lang="en-US" sz="2800" spc="140" dirty="0" err="1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Xinxin</a:t>
              </a:r>
              <a:r>
                <a:rPr lang="en-US" sz="2800" spc="140" dirty="0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 You, </a:t>
              </a:r>
              <a:r>
                <a:rPr lang="en-US" sz="2800" spc="140" dirty="0" err="1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Xue</a:t>
              </a:r>
              <a:r>
                <a:rPr lang="en-US" sz="2800" spc="140" dirty="0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 Yang, </a:t>
              </a:r>
              <a:r>
                <a:rPr lang="en-US" sz="2800" spc="140" dirty="0" err="1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Xien</a:t>
              </a:r>
              <a:r>
                <a:rPr lang="en-US" sz="2800" spc="140" dirty="0">
                  <a:solidFill>
                    <a:srgbClr val="00B0F0"/>
                  </a:solidFill>
                  <a:latin typeface="Times" pitchFamily="2" charset="0"/>
                  <a:ea typeface="思源黑体-粗体 Bold" panose="020B0800000000000000"/>
                </a:rPr>
                <a:t> Liu</a:t>
              </a:r>
              <a:endParaRPr lang="en-US" sz="2800" spc="140" dirty="0">
                <a:solidFill>
                  <a:srgbClr val="00B0F0"/>
                </a:solidFill>
                <a:latin typeface="Times" pitchFamily="2" charset="0"/>
                <a:ea typeface="思源黑体-粗体 Bold" panose="020B0800000000000000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879953" y="-47625"/>
              <a:ext cx="7829634" cy="32231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6240"/>
                </a:lnSpc>
              </a:pPr>
              <a:r>
                <a:rPr lang="en-US" sz="6000" b="1" dirty="0">
                  <a:solidFill>
                    <a:srgbClr val="303030"/>
                  </a:solidFill>
                  <a:latin typeface="Times" pitchFamily="2" charset="0"/>
                </a:rPr>
                <a:t>ICLR 2021 Workshop MLPCP Track 2 </a:t>
              </a:r>
              <a:endParaRPr lang="en-US" sz="6000" b="1" dirty="0">
                <a:solidFill>
                  <a:srgbClr val="303030"/>
                </a:solidFill>
                <a:latin typeface="Times" pitchFamily="2" charset="0"/>
              </a:endParaRPr>
            </a:p>
          </p:txBody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p:blipFill>
        <p:spPr>
          <a:xfrm>
            <a:off x="1028700" y="8396028"/>
            <a:ext cx="879648" cy="879648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14485378" y="1638393"/>
            <a:ext cx="22332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spc="140" dirty="0" err="1">
                <a:solidFill>
                  <a:schemeClr val="bg1"/>
                </a:solidFill>
                <a:latin typeface="Times" pitchFamily="2" charset="0"/>
                <a:ea typeface="思源黑体-粗体 Bold" panose="020B0800000000000000"/>
              </a:rPr>
              <a:t>THiFLY</a:t>
            </a:r>
            <a:r>
              <a:rPr lang="en-US" altLang="zh-CN" b="1" spc="140" dirty="0">
                <a:solidFill>
                  <a:schemeClr val="bg1"/>
                </a:solidFill>
                <a:latin typeface="Times" pitchFamily="2" charset="0"/>
                <a:ea typeface="思源黑体-粗体 Bold" panose="020B0800000000000000"/>
              </a:rPr>
              <a:t> Research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863705" y="949325"/>
            <a:ext cx="1438910" cy="12725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73206" y="1002067"/>
            <a:ext cx="10416063" cy="82296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0" y="9258300"/>
            <a:ext cx="18288000" cy="1036452"/>
            <a:chOff x="0" y="0"/>
            <a:chExt cx="10084010" cy="571500"/>
          </a:xfrm>
        </p:grpSpPr>
        <p:sp>
          <p:nvSpPr>
            <p:cNvPr id="4" name="Freeform 4"/>
            <p:cNvSpPr/>
            <p:nvPr/>
          </p:nvSpPr>
          <p:spPr>
            <a:xfrm>
              <a:off x="0" y="255270"/>
              <a:ext cx="10084010" cy="69850"/>
            </a:xfrm>
            <a:custGeom>
              <a:avLst/>
              <a:gdLst/>
              <a:ahLst/>
              <a:cxnLst/>
              <a:rect l="l" t="t" r="r" b="b"/>
              <a:pathLst>
                <a:path w="10084010" h="69850">
                  <a:moveTo>
                    <a:pt x="979318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084010" y="69850"/>
                  </a:lnTo>
                  <a:lnTo>
                    <a:pt x="1008401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1036452"/>
            <a:chOff x="0" y="0"/>
            <a:chExt cx="10084010" cy="571500"/>
          </a:xfrm>
        </p:grpSpPr>
        <p:sp>
          <p:nvSpPr>
            <p:cNvPr id="6" name="Freeform 6"/>
            <p:cNvSpPr/>
            <p:nvPr/>
          </p:nvSpPr>
          <p:spPr>
            <a:xfrm>
              <a:off x="0" y="255270"/>
              <a:ext cx="10084010" cy="69850"/>
            </a:xfrm>
            <a:custGeom>
              <a:avLst/>
              <a:gdLst/>
              <a:ahLst/>
              <a:cxnLst/>
              <a:rect l="l" t="t" r="r" b="b"/>
              <a:pathLst>
                <a:path w="10084010" h="69850">
                  <a:moveTo>
                    <a:pt x="979318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084010" y="69850"/>
                  </a:lnTo>
                  <a:lnTo>
                    <a:pt x="1008401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AutoShape 7"/>
          <p:cNvSpPr/>
          <p:nvPr/>
        </p:nvSpPr>
        <p:spPr>
          <a:xfrm>
            <a:off x="13009105" y="0"/>
            <a:ext cx="4250195" cy="102870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 rot="-2700000">
            <a:off x="14684248" y="1866038"/>
            <a:ext cx="2219618" cy="189777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2700000">
            <a:off x="13217183" y="4327574"/>
            <a:ext cx="2234690" cy="175423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446887" y="2529869"/>
            <a:ext cx="6532190" cy="5150352"/>
            <a:chOff x="0" y="-114300"/>
            <a:chExt cx="8709587" cy="6867135"/>
          </a:xfrm>
        </p:grpSpPr>
        <p:grpSp>
          <p:nvGrpSpPr>
            <p:cNvPr id="12" name="Group 12"/>
            <p:cNvGrpSpPr/>
            <p:nvPr/>
          </p:nvGrpSpPr>
          <p:grpSpPr>
            <a:xfrm>
              <a:off x="2815988" y="1305453"/>
              <a:ext cx="3077611" cy="486200"/>
              <a:chOff x="0" y="0"/>
              <a:chExt cx="3617552" cy="5715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255270"/>
                <a:ext cx="3617552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3617552" h="69850">
                    <a:moveTo>
                      <a:pt x="3326722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3617552" y="69850"/>
                    </a:lnTo>
                    <a:lnTo>
                      <a:pt x="3617552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-114300"/>
              <a:ext cx="8709587" cy="1408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60"/>
                </a:lnSpc>
                <a:spcBef>
                  <a:spcPct val="0"/>
                </a:spcBef>
              </a:pPr>
              <a:r>
                <a:rPr lang="en-US" sz="6400" spc="320">
                  <a:solidFill>
                    <a:srgbClr val="303030"/>
                  </a:solidFill>
                  <a:ea typeface="思源黑体-超粗体" panose="020B0A00000000000000"/>
                </a:rPr>
                <a:t>目录</a:t>
              </a:r>
              <a:endParaRPr lang="en-US" sz="6400" spc="320">
                <a:solidFill>
                  <a:srgbClr val="303030"/>
                </a:solidFill>
                <a:ea typeface="思源黑体-超粗体" panose="020B0A0000000000000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754928"/>
              <a:ext cx="8709587" cy="6131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spc="140">
                  <a:solidFill>
                    <a:srgbClr val="74AEDB"/>
                  </a:solidFill>
                  <a:latin typeface="思源黑体-粗体 Bold" panose="020B0800000000000000"/>
                </a:rPr>
                <a:t>CATALOGUE</a:t>
              </a:r>
              <a:endParaRPr lang="en-US" sz="2800" spc="140">
                <a:solidFill>
                  <a:srgbClr val="74AEDB"/>
                </a:solidFill>
                <a:latin typeface="思源黑体-粗体 Bold" panose="020B0800000000000000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459192" y="2900070"/>
              <a:ext cx="5791200" cy="38527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latin typeface="Baoli SC" panose="02010600040101010101" pitchFamily="2" charset="-122"/>
                  <a:ea typeface="Baoli SC" panose="02010600040101010101" pitchFamily="2" charset="-122"/>
                </a:rPr>
                <a:t>任务回顾</a:t>
              </a:r>
              <a:endParaRPr lang="en-US" altLang="zh-CN" sz="3200" spc="105" dirty="0"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endParaRPr 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latin typeface="Baoli SC" panose="02010600040101010101" pitchFamily="2" charset="-122"/>
                  <a:ea typeface="Baoli SC" panose="02010600040101010101" pitchFamily="2" charset="-122"/>
                  <a:sym typeface="+mn-ea"/>
                </a:rPr>
                <a:t>整体流程图</a:t>
              </a:r>
              <a:endParaRPr lang="en-US" altLang="zh-CN" sz="3200" spc="105" dirty="0">
                <a:latin typeface="Baoli SC" panose="02010600040101010101" pitchFamily="2" charset="-122"/>
                <a:ea typeface="Baoli SC" panose="02010600040101010101" pitchFamily="2" charset="-122"/>
                <a:sym typeface="+mn-ea"/>
              </a:endParaRPr>
            </a:p>
            <a:p>
              <a:pPr>
                <a:lnSpc>
                  <a:spcPts val="3150"/>
                </a:lnSpc>
              </a:pPr>
              <a:endParaRPr 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FF0000"/>
                  </a:solidFill>
                  <a:latin typeface="Baoli SC" panose="02010600040101010101" pitchFamily="2" charset="-122"/>
                  <a:ea typeface="Baoli SC" panose="02010600040101010101" pitchFamily="2" charset="-122"/>
                </a:rPr>
                <a:t>症状预测模块</a:t>
              </a:r>
              <a:endParaRPr lang="en-US" altLang="zh-CN" sz="3200" spc="105" dirty="0">
                <a:solidFill>
                  <a:srgbClr val="FF000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endParaRPr lang="zh-CN" alt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303030"/>
                  </a:solidFill>
                  <a:latin typeface="Baoli SC" panose="02010600040101010101" pitchFamily="2" charset="-122"/>
                  <a:ea typeface="Baoli SC" panose="02010600040101010101" pitchFamily="2" charset="-122"/>
                  <a:sym typeface="+mn-ea"/>
                </a:rPr>
                <a:t>疾病诊断模块</a:t>
              </a:r>
              <a:endParaRPr lang="en-US" altLang="zh-CN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3009105" y="0"/>
            <a:ext cx="4250195" cy="10287000"/>
          </a:xfrm>
          <a:prstGeom prst="rect">
            <a:avLst/>
          </a:prstGeom>
          <a:solidFill>
            <a:srgbClr val="74AEDB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009105" y="1028700"/>
            <a:ext cx="4250195" cy="3336403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00200" y="942975"/>
            <a:ext cx="9208838" cy="2849499"/>
            <a:chOff x="0" y="-114300"/>
            <a:chExt cx="12278451" cy="3799332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1295708"/>
              <a:ext cx="4036276" cy="937772"/>
              <a:chOff x="0" y="0"/>
              <a:chExt cx="2459801" cy="5715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255270"/>
                <a:ext cx="2459801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2459801" h="69850">
                    <a:moveTo>
                      <a:pt x="2168971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2459801" y="69850"/>
                    </a:lnTo>
                    <a:lnTo>
                      <a:pt x="2459801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sp>
          <p:nvSpPr>
            <p:cNvPr id="7" name="TextBox 7"/>
            <p:cNvSpPr txBox="1"/>
            <p:nvPr/>
          </p:nvSpPr>
          <p:spPr>
            <a:xfrm>
              <a:off x="0" y="-114300"/>
              <a:ext cx="8709587" cy="1531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960"/>
                </a:lnSpc>
                <a:spcBef>
                  <a:spcPct val="0"/>
                </a:spcBef>
              </a:pPr>
              <a:r>
                <a:rPr lang="zh-CN" altLang="en-US" sz="6400" spc="320">
                  <a:solidFill>
                    <a:srgbClr val="303030"/>
                  </a:solidFill>
                  <a:ea typeface="思源黑体-超粗体" panose="020B0A00000000000000"/>
                </a:rPr>
                <a:t>症状预测模块</a:t>
              </a:r>
              <a:endParaRPr lang="zh-CN" altLang="en-US" sz="6400" spc="320">
                <a:solidFill>
                  <a:srgbClr val="303030"/>
                </a:solidFill>
                <a:ea typeface="思源黑体-超粗体" panose="020B0A0000000000000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12855"/>
              <a:ext cx="8709587" cy="669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20"/>
                </a:lnSpc>
                <a:spcBef>
                  <a:spcPct val="0"/>
                </a:spcBef>
              </a:pPr>
              <a:r>
                <a:rPr lang="zh-CN" altLang="en-US" sz="2800" spc="140">
                  <a:solidFill>
                    <a:srgbClr val="74AEDB"/>
                  </a:solidFill>
                  <a:ea typeface="思源黑体-粗体 Bold" panose="020B0800000000000000"/>
                </a:rPr>
                <a:t>基本思路</a:t>
              </a:r>
              <a:endParaRPr lang="zh-CN" altLang="en-US" sz="2800" spc="140">
                <a:solidFill>
                  <a:srgbClr val="74AEDB"/>
                </a:solidFill>
                <a:ea typeface="思源黑体-粗体 Bold" panose="020B0800000000000000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250981"/>
              <a:ext cx="12278451" cy="4340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zh-CN" altLang="en-US" sz="1800" spc="89" dirty="0">
                  <a:solidFill>
                    <a:srgbClr val="303030"/>
                  </a:solidFill>
                  <a:ea typeface="思源黑体 Bold" panose="020B0600000000000000"/>
                </a:rPr>
                <a:t>基于</a:t>
              </a:r>
              <a:r>
                <a:rPr lang="en-US" altLang="zh-CN" sz="1800" spc="89" dirty="0">
                  <a:solidFill>
                    <a:srgbClr val="303030"/>
                  </a:solidFill>
                  <a:latin typeface="Times" pitchFamily="2" charset="0"/>
                  <a:ea typeface="思源黑体 Bold" panose="020B0600000000000000"/>
                </a:rPr>
                <a:t>SWEMGRU</a:t>
              </a:r>
              <a:r>
                <a:rPr lang="zh-CN" altLang="en-US" sz="1800" spc="89" dirty="0">
                  <a:solidFill>
                    <a:srgbClr val="303030"/>
                  </a:solidFill>
                  <a:ea typeface="思源黑体 Bold" panose="020B0600000000000000"/>
                </a:rPr>
                <a:t>的多标签分类模型</a:t>
              </a:r>
              <a:endParaRPr lang="zh-CN" altLang="en-US" sz="1800" spc="89" dirty="0">
                <a:solidFill>
                  <a:srgbClr val="303030"/>
                </a:solidFill>
                <a:ea typeface="思源黑体 Bold" panose="020B0600000000000000"/>
              </a:endParaRPr>
            </a:p>
          </p:txBody>
        </p:sp>
      </p:grpSp>
      <p:sp>
        <p:nvSpPr>
          <p:cNvPr id="11" name="TextBox 8"/>
          <p:cNvSpPr txBox="1"/>
          <p:nvPr/>
        </p:nvSpPr>
        <p:spPr>
          <a:xfrm>
            <a:off x="1600200" y="4457521"/>
            <a:ext cx="6532190" cy="50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 spc="140">
                <a:solidFill>
                  <a:srgbClr val="74AEDB"/>
                </a:solidFill>
                <a:ea typeface="思源黑体-粗体 Bold" panose="020B0800000000000000"/>
              </a:rPr>
              <a:t>模型网络结构介绍</a:t>
            </a:r>
            <a:endParaRPr lang="zh-CN" altLang="en-US" sz="2800" spc="140">
              <a:solidFill>
                <a:srgbClr val="74AEDB"/>
              </a:solidFill>
              <a:ea typeface="思源黑体-粗体 Bold" panose="020B0800000000000000"/>
            </a:endParaRPr>
          </a:p>
        </p:txBody>
      </p:sp>
      <p:sp>
        <p:nvSpPr>
          <p:cNvPr id="23" name="TextBox 9"/>
          <p:cNvSpPr txBox="1"/>
          <p:nvPr/>
        </p:nvSpPr>
        <p:spPr>
          <a:xfrm>
            <a:off x="1600200" y="5295736"/>
            <a:ext cx="9208838" cy="3115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对每一条样本来说，将疾病名称和当前已知症状转换为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embedding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后，首先通过一个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GRU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结构，然后通过以下三种方法将多个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embedding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转换为一个代表当前样本的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embedding:</a:t>
            </a:r>
            <a:endParaRPr lang="en-US" altLang="zh-CN" sz="1800" spc="89">
              <a:solidFill>
                <a:srgbClr val="303030"/>
              </a:solidFill>
              <a:ea typeface="思源黑体 Bold" panose="020B0600000000000000"/>
            </a:endParaRPr>
          </a:p>
          <a:p>
            <a:pPr>
              <a:lnSpc>
                <a:spcPts val="2700"/>
              </a:lnSpc>
            </a:pP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1)   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计算多个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embedding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在同一维度上的平均值，作为新的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embedding</a:t>
            </a:r>
            <a:endParaRPr lang="zh-CN" altLang="en-US" sz="1800" spc="89">
              <a:solidFill>
                <a:srgbClr val="303030"/>
              </a:solidFill>
              <a:ea typeface="思源黑体 Bold" panose="020B0600000000000000"/>
            </a:endParaRPr>
          </a:p>
          <a:p>
            <a:pPr>
              <a:lnSpc>
                <a:spcPts val="2700"/>
              </a:lnSpc>
            </a:pP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2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）计算</a:t>
            </a:r>
            <a:r>
              <a:rPr lang="zh-CN" altLang="en-US" spc="89">
                <a:solidFill>
                  <a:srgbClr val="303030"/>
                </a:solidFill>
                <a:ea typeface="思源黑体 Bold" panose="020B0600000000000000"/>
                <a:sym typeface="+mn-ea"/>
              </a:rPr>
              <a:t>多个</a:t>
            </a:r>
            <a:r>
              <a:rPr lang="en-US" altLang="zh-CN" spc="89">
                <a:solidFill>
                  <a:srgbClr val="303030"/>
                </a:solidFill>
                <a:ea typeface="思源黑体 Bold" panose="020B0600000000000000"/>
                <a:sym typeface="+mn-ea"/>
              </a:rPr>
              <a:t>embedding</a:t>
            </a:r>
            <a:r>
              <a:rPr lang="zh-CN" altLang="en-US" spc="89">
                <a:solidFill>
                  <a:srgbClr val="303030"/>
                </a:solidFill>
                <a:ea typeface="思源黑体 Bold" panose="020B0600000000000000"/>
                <a:sym typeface="+mn-ea"/>
              </a:rPr>
              <a:t>在同一维度上的最大值，作为新的</a:t>
            </a:r>
            <a:r>
              <a:rPr lang="en-US" altLang="zh-CN" spc="89">
                <a:solidFill>
                  <a:srgbClr val="303030"/>
                </a:solidFill>
                <a:ea typeface="思源黑体 Bold" panose="020B0600000000000000"/>
                <a:sym typeface="+mn-ea"/>
              </a:rPr>
              <a:t>embedding</a:t>
            </a:r>
            <a:endParaRPr lang="en-US" altLang="zh-CN" spc="89">
              <a:solidFill>
                <a:srgbClr val="303030"/>
              </a:solidFill>
              <a:ea typeface="思源黑体 Bold" panose="020B0600000000000000"/>
              <a:sym typeface="+mn-ea"/>
            </a:endParaRPr>
          </a:p>
          <a:p>
            <a:pPr>
              <a:lnSpc>
                <a:spcPts val="2700"/>
              </a:lnSpc>
            </a:pP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3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）计算前两个方案的结果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, 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拼接起来成为新的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embedding</a:t>
            </a:r>
            <a:endParaRPr lang="en-US" altLang="zh-CN" sz="1800" spc="89">
              <a:solidFill>
                <a:srgbClr val="303030"/>
              </a:solidFill>
              <a:ea typeface="思源黑体 Bold" panose="020B0600000000000000"/>
            </a:endParaRPr>
          </a:p>
          <a:p>
            <a:pPr>
              <a:lnSpc>
                <a:spcPts val="2700"/>
              </a:lnSpc>
            </a:pPr>
            <a:endParaRPr lang="en-US" altLang="zh-CN" sz="1800" spc="89">
              <a:solidFill>
                <a:srgbClr val="303030"/>
              </a:solidFill>
              <a:ea typeface="思源黑体 Bold" panose="020B0600000000000000"/>
            </a:endParaRPr>
          </a:p>
          <a:p>
            <a:pPr>
              <a:lnSpc>
                <a:spcPts val="2700"/>
              </a:lnSpc>
            </a:pP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得到新的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embedding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后，通过一个全连接网络以及</a:t>
            </a:r>
            <a:r>
              <a:rPr lang="en-US" altLang="zh-CN" sz="1800" spc="89">
                <a:solidFill>
                  <a:srgbClr val="303030"/>
                </a:solidFill>
                <a:ea typeface="思源黑体 Bold" panose="020B0600000000000000"/>
              </a:rPr>
              <a:t>softmax</a:t>
            </a:r>
            <a:r>
              <a:rPr lang="zh-CN" altLang="en-US" sz="1800" spc="89">
                <a:solidFill>
                  <a:srgbClr val="303030"/>
                </a:solidFill>
                <a:ea typeface="思源黑体 Bold" panose="020B0600000000000000"/>
              </a:rPr>
              <a:t>层，得到多标签分类的结果。得到最终需要询问的症状</a:t>
            </a:r>
            <a:endParaRPr lang="zh-CN" altLang="en-US" sz="1800" spc="89">
              <a:solidFill>
                <a:srgbClr val="303030"/>
              </a:solidFill>
              <a:ea typeface="思源黑体 Bold" panose="020B060000000000000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矩形 126"/>
          <p:cNvSpPr/>
          <p:nvPr/>
        </p:nvSpPr>
        <p:spPr>
          <a:xfrm>
            <a:off x="4102826" y="5559025"/>
            <a:ext cx="1680377" cy="340911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6287551" y="3660635"/>
            <a:ext cx="3230795" cy="538188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6088005" y="3238500"/>
            <a:ext cx="6353549" cy="5979989"/>
          </a:xfrm>
          <a:prstGeom prst="roundRect">
            <a:avLst/>
          </a:prstGeom>
          <a:noFill/>
          <a:ln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Group 4"/>
          <p:cNvGrpSpPr/>
          <p:nvPr/>
        </p:nvGrpSpPr>
        <p:grpSpPr>
          <a:xfrm>
            <a:off x="1600200" y="942975"/>
            <a:ext cx="6532190" cy="1760835"/>
            <a:chOff x="0" y="-114300"/>
            <a:chExt cx="8709587" cy="234778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1295708"/>
              <a:ext cx="4036276" cy="937772"/>
              <a:chOff x="0" y="0"/>
              <a:chExt cx="2459801" cy="5715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255270"/>
                <a:ext cx="2459801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2459801" h="69850">
                    <a:moveTo>
                      <a:pt x="2168971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2459801" y="69850"/>
                    </a:lnTo>
                    <a:lnTo>
                      <a:pt x="2459801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sp>
          <p:nvSpPr>
            <p:cNvPr id="7" name="TextBox 7"/>
            <p:cNvSpPr txBox="1"/>
            <p:nvPr/>
          </p:nvSpPr>
          <p:spPr>
            <a:xfrm>
              <a:off x="0" y="-114300"/>
              <a:ext cx="8709587" cy="1531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960"/>
                </a:lnSpc>
                <a:spcBef>
                  <a:spcPct val="0"/>
                </a:spcBef>
              </a:pPr>
              <a:r>
                <a:rPr lang="zh-CN" altLang="en-US" sz="6400" spc="320">
                  <a:solidFill>
                    <a:srgbClr val="303030"/>
                  </a:solidFill>
                  <a:ea typeface="思源黑体-超粗体" panose="020B0A00000000000000"/>
                </a:rPr>
                <a:t>症状预测模块</a:t>
              </a:r>
              <a:endParaRPr lang="zh-CN" altLang="en-US" sz="6400" spc="320">
                <a:solidFill>
                  <a:srgbClr val="303030"/>
                </a:solidFill>
                <a:ea typeface="思源黑体-超粗体" panose="020B0A00000000000000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4361630" y="4077432"/>
            <a:ext cx="1198245" cy="501015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疾病名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4313555" y="5936097"/>
            <a:ext cx="1198245" cy="5524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症状 </a:t>
            </a:r>
            <a:r>
              <a:rPr lang="en-US" altLang="zh-CN" dirty="0"/>
              <a:t>1</a:t>
            </a:r>
            <a:endParaRPr lang="en-US" altLang="zh-CN" dirty="0"/>
          </a:p>
        </p:txBody>
      </p:sp>
      <p:cxnSp>
        <p:nvCxnSpPr>
          <p:cNvPr id="17" name="直接箭头连接符 16"/>
          <p:cNvCxnSpPr/>
          <p:nvPr/>
        </p:nvCxnSpPr>
        <p:spPr>
          <a:xfrm>
            <a:off x="5660073" y="4381500"/>
            <a:ext cx="729932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6390005" y="5417937"/>
            <a:ext cx="76200" cy="13157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390005" y="3789162"/>
            <a:ext cx="76200" cy="13157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390005" y="7669615"/>
            <a:ext cx="76200" cy="13157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0140963" y="5609105"/>
            <a:ext cx="76200" cy="13157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10925705" y="5713629"/>
            <a:ext cx="1289925" cy="112776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" pitchFamily="2" charset="0"/>
              </a:rPr>
              <a:t>MLP&amp;</a:t>
            </a:r>
            <a:r>
              <a:rPr lang="zh-CN" altLang="en-US" dirty="0">
                <a:latin typeface="Times" pitchFamily="2" charset="0"/>
              </a:rPr>
              <a:t> </a:t>
            </a:r>
            <a:r>
              <a:rPr lang="en-US" altLang="zh-CN" dirty="0" err="1">
                <a:latin typeface="Times" pitchFamily="2" charset="0"/>
              </a:rPr>
              <a:t>Softmax</a:t>
            </a:r>
            <a:endParaRPr lang="zh-CN" altLang="en-US" dirty="0">
              <a:latin typeface="Times" pitchFamily="2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595528" y="6940350"/>
            <a:ext cx="10026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tx2"/>
                </a:solidFill>
              </a:rPr>
              <a:t>……</a:t>
            </a:r>
            <a:endParaRPr lang="en-US" altLang="zh-CN" sz="2800" b="1" dirty="0">
              <a:solidFill>
                <a:schemeClr val="tx2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110604" y="6917807"/>
            <a:ext cx="10026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tx2"/>
                </a:solidFill>
              </a:rPr>
              <a:t>……</a:t>
            </a:r>
            <a:endParaRPr lang="en-US" altLang="zh-CN" sz="2800" b="1" dirty="0">
              <a:solidFill>
                <a:schemeClr val="tx2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3264873" y="5915326"/>
            <a:ext cx="76709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tx2"/>
                </a:solidFill>
              </a:rPr>
              <a:t>……</a:t>
            </a:r>
            <a:endParaRPr lang="en-US" altLang="zh-CN" sz="2800" b="1" dirty="0">
              <a:solidFill>
                <a:schemeClr val="tx2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333875" y="8056362"/>
            <a:ext cx="1198245" cy="5524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症状 </a:t>
            </a:r>
            <a:r>
              <a:rPr lang="en-US" altLang="zh-CN" dirty="0"/>
              <a:t>N</a:t>
            </a:r>
            <a:endParaRPr lang="en-US" altLang="zh-CN" dirty="0"/>
          </a:p>
        </p:txBody>
      </p:sp>
      <p:sp>
        <p:nvSpPr>
          <p:cNvPr id="42" name="文本框 41"/>
          <p:cNvSpPr txBox="1"/>
          <p:nvPr/>
        </p:nvSpPr>
        <p:spPr>
          <a:xfrm>
            <a:off x="7096774" y="3334939"/>
            <a:ext cx="218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latin typeface="Times" pitchFamily="2" charset="0"/>
              </a:rPr>
              <a:t>Embedding</a:t>
            </a:r>
            <a:r>
              <a:rPr lang="zh-CN" altLang="en-US" b="1" dirty="0">
                <a:solidFill>
                  <a:schemeClr val="tx1"/>
                </a:solidFill>
                <a:latin typeface="Times" pitchFamily="2" charset="0"/>
              </a:rPr>
              <a:t> 表征</a:t>
            </a:r>
            <a:endParaRPr lang="en-US" altLang="zh-CN" b="1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7456805" y="4067927"/>
            <a:ext cx="855980" cy="71628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GRU</a:t>
            </a:r>
            <a:endParaRPr lang="en-US" altLang="zh-CN"/>
          </a:p>
        </p:txBody>
      </p:sp>
      <p:cxnSp>
        <p:nvCxnSpPr>
          <p:cNvPr id="43" name="直接箭头连接符 42"/>
          <p:cNvCxnSpPr/>
          <p:nvPr/>
        </p:nvCxnSpPr>
        <p:spPr>
          <a:xfrm>
            <a:off x="6691445" y="4426067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角矩形 47"/>
          <p:cNvSpPr/>
          <p:nvPr/>
        </p:nvSpPr>
        <p:spPr>
          <a:xfrm>
            <a:off x="7449803" y="5846562"/>
            <a:ext cx="855980" cy="71628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GRU</a:t>
            </a:r>
            <a:endParaRPr lang="en-US" altLang="zh-CN"/>
          </a:p>
        </p:txBody>
      </p:sp>
      <p:sp>
        <p:nvSpPr>
          <p:cNvPr id="49" name="圆角矩形 48"/>
          <p:cNvSpPr/>
          <p:nvPr/>
        </p:nvSpPr>
        <p:spPr>
          <a:xfrm>
            <a:off x="7434799" y="8056362"/>
            <a:ext cx="855980" cy="71628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GRU</a:t>
            </a:r>
            <a:endParaRPr lang="en-US" altLang="zh-CN"/>
          </a:p>
        </p:txBody>
      </p:sp>
      <p:sp>
        <p:nvSpPr>
          <p:cNvPr id="53" name="矩形 52"/>
          <p:cNvSpPr/>
          <p:nvPr/>
        </p:nvSpPr>
        <p:spPr>
          <a:xfrm>
            <a:off x="9209405" y="3743442"/>
            <a:ext cx="76200" cy="13157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9209405" y="5320147"/>
            <a:ext cx="76200" cy="13157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9186164" y="7726797"/>
            <a:ext cx="76200" cy="13157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箭头连接符 1"/>
          <p:cNvCxnSpPr/>
          <p:nvPr/>
        </p:nvCxnSpPr>
        <p:spPr>
          <a:xfrm>
            <a:off x="3589655" y="4322562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2306955" y="4044432"/>
            <a:ext cx="1198245" cy="501015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疾病预诊</a:t>
            </a:r>
            <a:endParaRPr lang="zh-CN" altLang="en-US" dirty="0"/>
          </a:p>
        </p:txBody>
      </p:sp>
      <p:cxnSp>
        <p:nvCxnSpPr>
          <p:cNvPr id="31" name="直接连接符 30"/>
          <p:cNvCxnSpPr/>
          <p:nvPr/>
        </p:nvCxnSpPr>
        <p:spPr>
          <a:xfrm flipV="1">
            <a:off x="5323205" y="9362140"/>
            <a:ext cx="8339751" cy="21791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V="1">
            <a:off x="5323205" y="9044862"/>
            <a:ext cx="0" cy="347255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 flipV="1">
            <a:off x="13649115" y="7562371"/>
            <a:ext cx="0" cy="1821560"/>
          </a:xfrm>
          <a:prstGeom prst="straightConnector1">
            <a:avLst/>
          </a:prstGeom>
          <a:ln w="19050"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42"/>
          <p:cNvCxnSpPr/>
          <p:nvPr/>
        </p:nvCxnSpPr>
        <p:spPr>
          <a:xfrm>
            <a:off x="8503282" y="4398762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42"/>
          <p:cNvCxnSpPr/>
          <p:nvPr/>
        </p:nvCxnSpPr>
        <p:spPr>
          <a:xfrm>
            <a:off x="8503283" y="6266965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42"/>
          <p:cNvCxnSpPr/>
          <p:nvPr/>
        </p:nvCxnSpPr>
        <p:spPr>
          <a:xfrm>
            <a:off x="6691446" y="6256137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42"/>
          <p:cNvCxnSpPr/>
          <p:nvPr/>
        </p:nvCxnSpPr>
        <p:spPr>
          <a:xfrm>
            <a:off x="5660073" y="6227495"/>
            <a:ext cx="729932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42"/>
          <p:cNvCxnSpPr/>
          <p:nvPr/>
        </p:nvCxnSpPr>
        <p:spPr>
          <a:xfrm>
            <a:off x="5617510" y="8361162"/>
            <a:ext cx="77249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42"/>
          <p:cNvCxnSpPr/>
          <p:nvPr/>
        </p:nvCxnSpPr>
        <p:spPr>
          <a:xfrm>
            <a:off x="6566534" y="8385727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42"/>
          <p:cNvCxnSpPr/>
          <p:nvPr/>
        </p:nvCxnSpPr>
        <p:spPr>
          <a:xfrm>
            <a:off x="8503281" y="8385727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42"/>
          <p:cNvCxnSpPr/>
          <p:nvPr/>
        </p:nvCxnSpPr>
        <p:spPr>
          <a:xfrm>
            <a:off x="9518346" y="6277509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42"/>
          <p:cNvCxnSpPr/>
          <p:nvPr/>
        </p:nvCxnSpPr>
        <p:spPr>
          <a:xfrm>
            <a:off x="10307955" y="6289541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12974321" y="5087821"/>
            <a:ext cx="1198245" cy="5524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症状 </a:t>
            </a:r>
            <a:r>
              <a:rPr lang="en-US" altLang="zh-CN" dirty="0"/>
              <a:t>1</a:t>
            </a:r>
            <a:endParaRPr lang="en-US" altLang="zh-CN" dirty="0"/>
          </a:p>
        </p:txBody>
      </p:sp>
      <p:sp>
        <p:nvSpPr>
          <p:cNvPr id="73" name="矩形 72"/>
          <p:cNvSpPr/>
          <p:nvPr/>
        </p:nvSpPr>
        <p:spPr>
          <a:xfrm>
            <a:off x="12974321" y="6701139"/>
            <a:ext cx="1198245" cy="5524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症状 </a:t>
            </a:r>
            <a:r>
              <a:rPr lang="en-US" altLang="zh-CN" dirty="0"/>
              <a:t>k</a:t>
            </a:r>
            <a:endParaRPr lang="en-US" altLang="zh-CN" dirty="0"/>
          </a:p>
        </p:txBody>
      </p:sp>
      <p:sp>
        <p:nvSpPr>
          <p:cNvPr id="78" name="圆角矩形 77"/>
          <p:cNvSpPr/>
          <p:nvPr/>
        </p:nvSpPr>
        <p:spPr>
          <a:xfrm>
            <a:off x="12746355" y="4855962"/>
            <a:ext cx="1654175" cy="2656808"/>
          </a:xfrm>
          <a:prstGeom prst="roundRect">
            <a:avLst/>
          </a:prstGeom>
          <a:noFill/>
          <a:ln w="38100">
            <a:solidFill>
              <a:srgbClr val="00B0F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8" name="直接箭头连接符 42"/>
          <p:cNvCxnSpPr/>
          <p:nvPr/>
        </p:nvCxnSpPr>
        <p:spPr>
          <a:xfrm>
            <a:off x="12233342" y="6230586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矩形 91"/>
          <p:cNvSpPr/>
          <p:nvPr/>
        </p:nvSpPr>
        <p:spPr>
          <a:xfrm>
            <a:off x="15184755" y="5945338"/>
            <a:ext cx="1198245" cy="5524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症状 </a:t>
            </a:r>
            <a:endParaRPr lang="en-US" altLang="zh-CN" dirty="0"/>
          </a:p>
        </p:txBody>
      </p:sp>
      <p:cxnSp>
        <p:nvCxnSpPr>
          <p:cNvPr id="93" name="直接箭头连接符 42"/>
          <p:cNvCxnSpPr/>
          <p:nvPr/>
        </p:nvCxnSpPr>
        <p:spPr>
          <a:xfrm>
            <a:off x="14554517" y="6277509"/>
            <a:ext cx="54673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37"/>
          <p:cNvCxnSpPr/>
          <p:nvPr/>
        </p:nvCxnSpPr>
        <p:spPr>
          <a:xfrm flipV="1">
            <a:off x="15870555" y="6581529"/>
            <a:ext cx="0" cy="306731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30"/>
          <p:cNvCxnSpPr/>
          <p:nvPr/>
        </p:nvCxnSpPr>
        <p:spPr>
          <a:xfrm>
            <a:off x="4595528" y="9592962"/>
            <a:ext cx="11275027" cy="55877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箭头连接符 38"/>
          <p:cNvCxnSpPr/>
          <p:nvPr/>
        </p:nvCxnSpPr>
        <p:spPr>
          <a:xfrm flipV="1">
            <a:off x="4595528" y="9042517"/>
            <a:ext cx="0" cy="550445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箭头连接符 38"/>
          <p:cNvCxnSpPr/>
          <p:nvPr/>
        </p:nvCxnSpPr>
        <p:spPr>
          <a:xfrm flipV="1">
            <a:off x="2895265" y="4578448"/>
            <a:ext cx="0" cy="2675141"/>
          </a:xfrm>
          <a:prstGeom prst="straightConnector1">
            <a:avLst/>
          </a:prstGeom>
          <a:ln w="19050"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30"/>
          <p:cNvCxnSpPr/>
          <p:nvPr/>
        </p:nvCxnSpPr>
        <p:spPr>
          <a:xfrm>
            <a:off x="2877569" y="7262961"/>
            <a:ext cx="1258821" cy="0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矩形 120"/>
          <p:cNvSpPr/>
          <p:nvPr/>
        </p:nvSpPr>
        <p:spPr>
          <a:xfrm>
            <a:off x="4271184" y="3529986"/>
            <a:ext cx="137330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00B0F0"/>
                </a:solidFill>
              </a:rPr>
              <a:t>    待确认疾病，</a:t>
            </a:r>
            <a:endParaRPr lang="en-US" altLang="zh-CN" sz="1400" b="1" dirty="0">
              <a:solidFill>
                <a:srgbClr val="00B0F0"/>
              </a:solidFill>
            </a:endParaRPr>
          </a:p>
          <a:p>
            <a:pPr algn="ctr"/>
            <a:r>
              <a:rPr lang="zh-CN" altLang="en-US" sz="1400" b="1" dirty="0">
                <a:solidFill>
                  <a:srgbClr val="00B0F0"/>
                </a:solidFill>
              </a:rPr>
              <a:t>待鉴别疾病</a:t>
            </a:r>
            <a:endParaRPr lang="zh-CN" altLang="en-US" sz="1400" b="1" dirty="0">
              <a:solidFill>
                <a:srgbClr val="00B0F0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3815836" y="4882527"/>
            <a:ext cx="21123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rgbClr val="00B0F0"/>
                </a:solidFill>
              </a:rPr>
              <a:t>已问诊</a:t>
            </a:r>
            <a:endParaRPr lang="en-US" altLang="zh-CN" b="1" dirty="0">
              <a:solidFill>
                <a:srgbClr val="00B0F0"/>
              </a:solidFill>
            </a:endParaRPr>
          </a:p>
          <a:p>
            <a:pPr algn="ctr"/>
            <a:r>
              <a:rPr lang="zh-CN" altLang="en-US" b="1" dirty="0">
                <a:solidFill>
                  <a:srgbClr val="00B0F0"/>
                </a:solidFill>
              </a:rPr>
              <a:t>症状集合</a:t>
            </a:r>
            <a:endParaRPr lang="zh-CN" altLang="en-US" b="1" dirty="0">
              <a:solidFill>
                <a:srgbClr val="00B0F0"/>
              </a:solidFill>
            </a:endParaRPr>
          </a:p>
        </p:txBody>
      </p:sp>
      <p:sp>
        <p:nvSpPr>
          <p:cNvPr id="126" name="圆角矩形 125"/>
          <p:cNvSpPr/>
          <p:nvPr/>
        </p:nvSpPr>
        <p:spPr>
          <a:xfrm>
            <a:off x="3716822" y="3337750"/>
            <a:ext cx="2221268" cy="5979989"/>
          </a:xfrm>
          <a:prstGeom prst="roundRect">
            <a:avLst/>
          </a:prstGeom>
          <a:noFill/>
          <a:ln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9470437" y="580366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B0F0"/>
                </a:solidFill>
              </a:rPr>
              <a:t>拼接</a:t>
            </a:r>
            <a:endParaRPr lang="zh-CN" altLang="en-US" dirty="0">
              <a:solidFill>
                <a:srgbClr val="00B0F0"/>
              </a:solidFill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8150715" y="2720576"/>
            <a:ext cx="2774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pc="89" dirty="0">
                <a:solidFill>
                  <a:srgbClr val="303030"/>
                </a:solidFill>
                <a:latin typeface="Times" pitchFamily="2" charset="0"/>
                <a:ea typeface="思源黑体 Bold" panose="020B0600000000000000"/>
              </a:rPr>
              <a:t>SWEMGRU</a:t>
            </a:r>
            <a:r>
              <a:rPr lang="zh-CN" altLang="en-US" spc="89" dirty="0">
                <a:solidFill>
                  <a:srgbClr val="303030"/>
                </a:solidFill>
                <a:latin typeface="Times" pitchFamily="2" charset="0"/>
                <a:ea typeface="思源黑体 Bold" panose="020B0600000000000000"/>
              </a:rPr>
              <a:t> 多标签预测</a:t>
            </a:r>
            <a:endParaRPr lang="zh-CN" altLang="en-US" dirty="0"/>
          </a:p>
        </p:txBody>
      </p:sp>
      <p:sp>
        <p:nvSpPr>
          <p:cNvPr id="134" name="矩形 133"/>
          <p:cNvSpPr/>
          <p:nvPr/>
        </p:nvSpPr>
        <p:spPr>
          <a:xfrm>
            <a:off x="12506709" y="4365552"/>
            <a:ext cx="21123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rgbClr val="00B0F0"/>
                </a:solidFill>
              </a:rPr>
              <a:t>候选症状</a:t>
            </a:r>
            <a:endParaRPr lang="zh-CN" altLang="en-US" b="1" dirty="0">
              <a:solidFill>
                <a:srgbClr val="00B0F0"/>
              </a:solidFill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11753283" y="8937230"/>
            <a:ext cx="21123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B0F0"/>
                </a:solidFill>
              </a:rPr>
              <a:t>选    择 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36" name="矩形 135"/>
          <p:cNvSpPr/>
          <p:nvPr/>
        </p:nvSpPr>
        <p:spPr>
          <a:xfrm>
            <a:off x="13948367" y="9178265"/>
            <a:ext cx="21123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B050"/>
                </a:solidFill>
              </a:rPr>
              <a:t>问   诊 </a:t>
            </a:r>
            <a:endParaRPr lang="en-US" altLang="zh-CN" sz="2000" b="1" dirty="0">
              <a:solidFill>
                <a:srgbClr val="00B050"/>
              </a:solidFill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4642249" y="2667734"/>
            <a:ext cx="6809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89" dirty="0">
                <a:solidFill>
                  <a:srgbClr val="303030"/>
                </a:solidFill>
                <a:latin typeface="Times" pitchFamily="2" charset="0"/>
                <a:ea typeface="思源黑体 Bold" panose="020B0600000000000000"/>
              </a:rPr>
              <a:t>输入</a:t>
            </a:r>
            <a:endParaRPr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73206" y="1002067"/>
            <a:ext cx="10416063" cy="82296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0" y="9258300"/>
            <a:ext cx="18288000" cy="1036452"/>
            <a:chOff x="0" y="0"/>
            <a:chExt cx="10084010" cy="571500"/>
          </a:xfrm>
        </p:grpSpPr>
        <p:sp>
          <p:nvSpPr>
            <p:cNvPr id="4" name="Freeform 4"/>
            <p:cNvSpPr/>
            <p:nvPr/>
          </p:nvSpPr>
          <p:spPr>
            <a:xfrm>
              <a:off x="0" y="255270"/>
              <a:ext cx="10084010" cy="69850"/>
            </a:xfrm>
            <a:custGeom>
              <a:avLst/>
              <a:gdLst/>
              <a:ahLst/>
              <a:cxnLst/>
              <a:rect l="l" t="t" r="r" b="b"/>
              <a:pathLst>
                <a:path w="10084010" h="69850">
                  <a:moveTo>
                    <a:pt x="979318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084010" y="69850"/>
                  </a:lnTo>
                  <a:lnTo>
                    <a:pt x="1008401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1036452"/>
            <a:chOff x="0" y="0"/>
            <a:chExt cx="10084010" cy="571500"/>
          </a:xfrm>
        </p:grpSpPr>
        <p:sp>
          <p:nvSpPr>
            <p:cNvPr id="6" name="Freeform 6"/>
            <p:cNvSpPr/>
            <p:nvPr/>
          </p:nvSpPr>
          <p:spPr>
            <a:xfrm>
              <a:off x="0" y="255270"/>
              <a:ext cx="10084010" cy="69850"/>
            </a:xfrm>
            <a:custGeom>
              <a:avLst/>
              <a:gdLst/>
              <a:ahLst/>
              <a:cxnLst/>
              <a:rect l="l" t="t" r="r" b="b"/>
              <a:pathLst>
                <a:path w="10084010" h="69850">
                  <a:moveTo>
                    <a:pt x="979318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084010" y="69850"/>
                  </a:lnTo>
                  <a:lnTo>
                    <a:pt x="1008401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AutoShape 7"/>
          <p:cNvSpPr/>
          <p:nvPr/>
        </p:nvSpPr>
        <p:spPr>
          <a:xfrm>
            <a:off x="13009105" y="0"/>
            <a:ext cx="4250195" cy="102870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 rot="-2700000">
            <a:off x="14684248" y="1866038"/>
            <a:ext cx="2219618" cy="189777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2700000">
            <a:off x="13217183" y="4327574"/>
            <a:ext cx="2234690" cy="175423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446887" y="2529869"/>
            <a:ext cx="6532190" cy="5150352"/>
            <a:chOff x="0" y="-114300"/>
            <a:chExt cx="8709587" cy="6867135"/>
          </a:xfrm>
        </p:grpSpPr>
        <p:grpSp>
          <p:nvGrpSpPr>
            <p:cNvPr id="12" name="Group 12"/>
            <p:cNvGrpSpPr/>
            <p:nvPr/>
          </p:nvGrpSpPr>
          <p:grpSpPr>
            <a:xfrm>
              <a:off x="2815988" y="1305453"/>
              <a:ext cx="3077611" cy="486200"/>
              <a:chOff x="0" y="0"/>
              <a:chExt cx="3617552" cy="5715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255270"/>
                <a:ext cx="3617552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3617552" h="69850">
                    <a:moveTo>
                      <a:pt x="3326722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3617552" y="69850"/>
                    </a:lnTo>
                    <a:lnTo>
                      <a:pt x="3617552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-114300"/>
              <a:ext cx="8709587" cy="1408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60"/>
                </a:lnSpc>
                <a:spcBef>
                  <a:spcPct val="0"/>
                </a:spcBef>
              </a:pPr>
              <a:r>
                <a:rPr lang="en-US" sz="6400" spc="320">
                  <a:solidFill>
                    <a:srgbClr val="303030"/>
                  </a:solidFill>
                  <a:ea typeface="思源黑体-超粗体" panose="020B0A00000000000000"/>
                </a:rPr>
                <a:t>目录</a:t>
              </a:r>
              <a:endParaRPr lang="en-US" sz="6400" spc="320">
                <a:solidFill>
                  <a:srgbClr val="303030"/>
                </a:solidFill>
                <a:ea typeface="思源黑体-超粗体" panose="020B0A0000000000000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754928"/>
              <a:ext cx="8709587" cy="6131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spc="140">
                  <a:solidFill>
                    <a:srgbClr val="74AEDB"/>
                  </a:solidFill>
                  <a:latin typeface="思源黑体-粗体 Bold" panose="020B0800000000000000"/>
                </a:rPr>
                <a:t>CATALOGUE</a:t>
              </a:r>
              <a:endParaRPr lang="en-US" sz="2800" spc="140">
                <a:solidFill>
                  <a:srgbClr val="74AEDB"/>
                </a:solidFill>
                <a:latin typeface="思源黑体-粗体 Bold" panose="020B0800000000000000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459192" y="2900070"/>
              <a:ext cx="5791200" cy="38527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latin typeface="Baoli SC" panose="02010600040101010101" pitchFamily="2" charset="-122"/>
                  <a:ea typeface="Baoli SC" panose="02010600040101010101" pitchFamily="2" charset="-122"/>
                </a:rPr>
                <a:t>任务回顾</a:t>
              </a:r>
              <a:endParaRPr lang="en-US" altLang="zh-CN" sz="3200" spc="105" dirty="0"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endParaRPr 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latin typeface="Baoli SC" panose="02010600040101010101" pitchFamily="2" charset="-122"/>
                  <a:ea typeface="Baoli SC" panose="02010600040101010101" pitchFamily="2" charset="-122"/>
                  <a:sym typeface="+mn-ea"/>
                </a:rPr>
                <a:t>整体流程图</a:t>
              </a:r>
              <a:endParaRPr lang="en-US" altLang="zh-CN" sz="3200" spc="105" dirty="0">
                <a:latin typeface="Baoli SC" panose="02010600040101010101" pitchFamily="2" charset="-122"/>
                <a:ea typeface="Baoli SC" panose="02010600040101010101" pitchFamily="2" charset="-122"/>
                <a:sym typeface="+mn-ea"/>
              </a:endParaRPr>
            </a:p>
            <a:p>
              <a:pPr>
                <a:lnSpc>
                  <a:spcPts val="3150"/>
                </a:lnSpc>
              </a:pPr>
              <a:endParaRPr 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latin typeface="Baoli SC" panose="02010600040101010101" pitchFamily="2" charset="-122"/>
                  <a:ea typeface="Baoli SC" panose="02010600040101010101" pitchFamily="2" charset="-122"/>
                </a:rPr>
                <a:t>症状预测模块</a:t>
              </a:r>
              <a:endParaRPr lang="en-US" altLang="zh-CN" sz="3200" spc="105" dirty="0"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endParaRPr lang="zh-CN" alt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FF0000"/>
                  </a:solidFill>
                  <a:latin typeface="Baoli SC" panose="02010600040101010101" pitchFamily="2" charset="-122"/>
                  <a:ea typeface="Baoli SC" panose="02010600040101010101" pitchFamily="2" charset="-122"/>
                  <a:sym typeface="+mn-ea"/>
                </a:rPr>
                <a:t>疾病诊断模块</a:t>
              </a:r>
              <a:endParaRPr lang="en-US" altLang="zh-CN" sz="3200" spc="105" dirty="0">
                <a:solidFill>
                  <a:srgbClr val="FF0000"/>
                </a:solidFill>
                <a:latin typeface="Baoli SC" panose="02010600040101010101" pitchFamily="2" charset="-122"/>
                <a:ea typeface="Baoli SC" panose="02010600040101010101" pitchFamily="2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009105" y="1028700"/>
            <a:ext cx="4250195" cy="3336403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00200" y="942975"/>
            <a:ext cx="9208838" cy="3153245"/>
            <a:chOff x="0" y="-114300"/>
            <a:chExt cx="12278451" cy="4204327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1295708"/>
              <a:ext cx="4036276" cy="937772"/>
              <a:chOff x="0" y="0"/>
              <a:chExt cx="2459801" cy="5715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255270"/>
                <a:ext cx="2459801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2459801" h="69850">
                    <a:moveTo>
                      <a:pt x="2168971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2459801" y="69850"/>
                    </a:lnTo>
                    <a:lnTo>
                      <a:pt x="2459801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sp>
          <p:nvSpPr>
            <p:cNvPr id="7" name="TextBox 7"/>
            <p:cNvSpPr txBox="1"/>
            <p:nvPr/>
          </p:nvSpPr>
          <p:spPr>
            <a:xfrm>
              <a:off x="0" y="-114300"/>
              <a:ext cx="8709587" cy="1531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960"/>
                </a:lnSpc>
                <a:spcBef>
                  <a:spcPct val="0"/>
                </a:spcBef>
              </a:pPr>
              <a:r>
                <a:rPr lang="zh-CN" altLang="en-US" sz="6400" spc="320">
                  <a:solidFill>
                    <a:srgbClr val="303030"/>
                  </a:solidFill>
                  <a:ea typeface="思源黑体-超粗体" panose="020B0A00000000000000"/>
                </a:rPr>
                <a:t>疾病诊断模块</a:t>
              </a:r>
              <a:endParaRPr lang="zh-CN" altLang="en-US" sz="6400" spc="320">
                <a:solidFill>
                  <a:srgbClr val="303030"/>
                </a:solidFill>
                <a:ea typeface="思源黑体-超粗体" panose="020B0A00000000000000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628594"/>
              <a:ext cx="12278451" cy="4614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00"/>
                </a:lnSpc>
              </a:pPr>
              <a:endParaRPr lang="en-US" sz="1800" spc="89">
                <a:solidFill>
                  <a:srgbClr val="303030"/>
                </a:solidFill>
                <a:ea typeface="思源黑体 Bold" panose="020B0600000000000000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628105" y="9229725"/>
            <a:ext cx="3678695" cy="287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  <a:spcBef>
                <a:spcPct val="0"/>
              </a:spcBef>
            </a:pPr>
            <a:r>
              <a:rPr lang="en-US" sz="1600" spc="80">
                <a:solidFill>
                  <a:srgbClr val="FFFFFF"/>
                </a:solidFill>
                <a:ea typeface="思源黑体 Bold" panose="020B0600000000000000"/>
              </a:rPr>
              <a:t>急救指南| 020</a:t>
            </a:r>
            <a:endParaRPr lang="en-US" sz="1600" spc="80">
              <a:solidFill>
                <a:srgbClr val="FFFFFF"/>
              </a:solidFill>
              <a:ea typeface="思源黑体 Bold" panose="020B0600000000000000"/>
            </a:endParaRPr>
          </a:p>
        </p:txBody>
      </p:sp>
      <p:sp>
        <p:nvSpPr>
          <p:cNvPr id="12" name="TextBox 8"/>
          <p:cNvSpPr txBox="1"/>
          <p:nvPr/>
        </p:nvSpPr>
        <p:spPr>
          <a:xfrm>
            <a:off x="1640305" y="5642783"/>
            <a:ext cx="6532190" cy="46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 spc="140" dirty="0">
                <a:solidFill>
                  <a:srgbClr val="74AEDB"/>
                </a:solidFill>
                <a:ea typeface="思源黑体-粗体 Bold" panose="020B0800000000000000"/>
              </a:rPr>
              <a:t>完整诊断模型</a:t>
            </a:r>
            <a:endParaRPr lang="zh-CN" altLang="en-US" sz="2800" spc="140" dirty="0">
              <a:solidFill>
                <a:srgbClr val="74AEDB"/>
              </a:solidFill>
              <a:ea typeface="思源黑体-粗体 Bold" panose="020B0800000000000000"/>
            </a:endParaRPr>
          </a:p>
        </p:txBody>
      </p:sp>
      <p:sp>
        <p:nvSpPr>
          <p:cNvPr id="13" name="TextBox 9"/>
          <p:cNvSpPr txBox="1"/>
          <p:nvPr/>
        </p:nvSpPr>
        <p:spPr>
          <a:xfrm>
            <a:off x="1600200" y="6438900"/>
            <a:ext cx="9208838" cy="135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sz="1800" spc="89" dirty="0">
                <a:solidFill>
                  <a:srgbClr val="303030"/>
                </a:solidFill>
                <a:ea typeface="思源黑体 Bold" panose="020B0600000000000000"/>
              </a:rPr>
              <a:t>     需要根据完整的信息，做出准确的决策，因此采用基于</a:t>
            </a:r>
            <a:r>
              <a:rPr lang="en-US" altLang="zh-CN" sz="1800" spc="89" dirty="0">
                <a:solidFill>
                  <a:srgbClr val="303030"/>
                </a:solidFill>
                <a:ea typeface="思源黑体 Bold" panose="020B0600000000000000"/>
              </a:rPr>
              <a:t>BERT</a:t>
            </a:r>
            <a:r>
              <a:rPr lang="zh-CN" altLang="en-US" sz="1800" spc="89" dirty="0">
                <a:solidFill>
                  <a:srgbClr val="303030"/>
                </a:solidFill>
                <a:ea typeface="思源黑体 Bold" panose="020B0600000000000000"/>
              </a:rPr>
              <a:t>系列的单标签分类模型。优点是性能好，准确率高，缺点是运行时间长，启动速度慢，不适合多次运行，也不适于配合其他模型的训练。</a:t>
            </a:r>
            <a:endParaRPr lang="zh-CN" altLang="en-US" sz="1800" spc="89" dirty="0">
              <a:solidFill>
                <a:srgbClr val="303030"/>
              </a:solidFill>
              <a:ea typeface="思源黑体 Bold" panose="020B0600000000000000"/>
            </a:endParaRPr>
          </a:p>
          <a:p>
            <a:pPr>
              <a:lnSpc>
                <a:spcPts val="2700"/>
              </a:lnSpc>
            </a:pPr>
            <a:endParaRPr lang="en-US" sz="1800" spc="89" dirty="0">
              <a:solidFill>
                <a:srgbClr val="303030"/>
              </a:solidFill>
              <a:ea typeface="思源黑体 Bold" panose="020B0600000000000000"/>
            </a:endParaRPr>
          </a:p>
        </p:txBody>
      </p:sp>
      <p:sp>
        <p:nvSpPr>
          <p:cNvPr id="15" name="TextBox 8"/>
          <p:cNvSpPr txBox="1"/>
          <p:nvPr/>
        </p:nvSpPr>
        <p:spPr>
          <a:xfrm>
            <a:off x="1640305" y="2837236"/>
            <a:ext cx="6532190" cy="46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 spc="140" dirty="0">
                <a:solidFill>
                  <a:srgbClr val="74AEDB"/>
                </a:solidFill>
                <a:ea typeface="思源黑体-粗体 Bold" panose="020B0800000000000000"/>
              </a:rPr>
              <a:t>预诊模型 </a:t>
            </a:r>
            <a:r>
              <a:rPr lang="zh-CN" altLang="en-US" sz="2800" spc="140" dirty="0">
                <a:solidFill>
                  <a:schemeClr val="bg1">
                    <a:lumMod val="65000"/>
                  </a:schemeClr>
                </a:solidFill>
                <a:ea typeface="思源黑体-粗体 Bold" panose="020B0800000000000000"/>
              </a:rPr>
              <a:t>（伴随症状预测时使用）</a:t>
            </a:r>
            <a:endParaRPr lang="zh-CN" altLang="en-US" sz="2800" spc="140" dirty="0">
              <a:solidFill>
                <a:schemeClr val="bg1">
                  <a:lumMod val="65000"/>
                </a:schemeClr>
              </a:solidFill>
              <a:ea typeface="思源黑体-粗体 Bold" panose="020B0800000000000000"/>
            </a:endParaRPr>
          </a:p>
        </p:txBody>
      </p:sp>
      <p:sp>
        <p:nvSpPr>
          <p:cNvPr id="16" name="TextBox 9"/>
          <p:cNvSpPr txBox="1"/>
          <p:nvPr/>
        </p:nvSpPr>
        <p:spPr>
          <a:xfrm>
            <a:off x="1640305" y="3543300"/>
            <a:ext cx="9208838" cy="671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sz="1800" spc="89" dirty="0">
                <a:solidFill>
                  <a:srgbClr val="303030"/>
                </a:solidFill>
                <a:ea typeface="思源黑体 Bold" panose="020B0600000000000000"/>
              </a:rPr>
              <a:t>     根据不完整的症状做预判，</a:t>
            </a:r>
            <a:r>
              <a:rPr lang="zh-CN" altLang="en-US" spc="89" dirty="0">
                <a:solidFill>
                  <a:srgbClr val="303030"/>
                </a:solidFill>
                <a:ea typeface="思源黑体 Bold" panose="020B0600000000000000"/>
              </a:rPr>
              <a:t>需要轻量、决策简单、速度快，且与症状预测模式和逻辑保持一致性，因此采用与症状预测相同模型 </a:t>
            </a:r>
            <a:r>
              <a:rPr lang="en-US" altLang="zh-CN" spc="89" dirty="0">
                <a:solidFill>
                  <a:srgbClr val="303030"/>
                </a:solidFill>
                <a:latin typeface="Times" pitchFamily="2" charset="0"/>
                <a:ea typeface="思源黑体 Bold" panose="020B0600000000000000"/>
              </a:rPr>
              <a:t>SWEMGRU</a:t>
            </a:r>
            <a:endParaRPr lang="zh-CN" altLang="en-US" dirty="0"/>
          </a:p>
        </p:txBody>
      </p:sp>
      <p:sp>
        <p:nvSpPr>
          <p:cNvPr id="17" name="AutoShape 2"/>
          <p:cNvSpPr/>
          <p:nvPr/>
        </p:nvSpPr>
        <p:spPr>
          <a:xfrm>
            <a:off x="13009105" y="0"/>
            <a:ext cx="4250195" cy="10287000"/>
          </a:xfrm>
          <a:prstGeom prst="rect">
            <a:avLst/>
          </a:prstGeom>
          <a:solidFill>
            <a:srgbClr val="74AEDB"/>
          </a:solidFill>
        </p:spPr>
      </p:sp>
      <p:pic>
        <p:nvPicPr>
          <p:cNvPr id="18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030060" y="1169035"/>
            <a:ext cx="4250195" cy="333640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808456" y="5603856"/>
            <a:ext cx="39549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140" dirty="0">
                <a:solidFill>
                  <a:schemeClr val="bg1">
                    <a:lumMod val="65000"/>
                  </a:schemeClr>
                </a:solidFill>
                <a:ea typeface="思源黑体-粗体 Bold" panose="020B0800000000000000"/>
              </a:rPr>
              <a:t>（最终疾病预测时用）</a:t>
            </a:r>
            <a:endParaRPr lang="zh-CN" altLang="en-US" sz="2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16"/>
          <p:cNvSpPr/>
          <p:nvPr/>
        </p:nvSpPr>
        <p:spPr bwMode="auto">
          <a:xfrm>
            <a:off x="8774907" y="6148387"/>
            <a:ext cx="1500188" cy="1966913"/>
          </a:xfrm>
          <a:custGeom>
            <a:avLst/>
            <a:gdLst>
              <a:gd name="T0" fmla="*/ 26 w 111"/>
              <a:gd name="T1" fmla="*/ 3 h 145"/>
              <a:gd name="T2" fmla="*/ 12 w 111"/>
              <a:gd name="T3" fmla="*/ 68 h 145"/>
              <a:gd name="T4" fmla="*/ 81 w 111"/>
              <a:gd name="T5" fmla="*/ 143 h 145"/>
              <a:gd name="T6" fmla="*/ 93 w 111"/>
              <a:gd name="T7" fmla="*/ 78 h 145"/>
              <a:gd name="T8" fmla="*/ 26 w 111"/>
              <a:gd name="T9" fmla="*/ 3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" h="145">
                <a:moveTo>
                  <a:pt x="26" y="3"/>
                </a:moveTo>
                <a:cubicBezTo>
                  <a:pt x="14" y="0"/>
                  <a:pt x="0" y="30"/>
                  <a:pt x="12" y="68"/>
                </a:cubicBezTo>
                <a:cubicBezTo>
                  <a:pt x="26" y="112"/>
                  <a:pt x="50" y="142"/>
                  <a:pt x="81" y="143"/>
                </a:cubicBezTo>
                <a:cubicBezTo>
                  <a:pt x="110" y="145"/>
                  <a:pt x="111" y="119"/>
                  <a:pt x="93" y="78"/>
                </a:cubicBezTo>
                <a:cubicBezTo>
                  <a:pt x="76" y="43"/>
                  <a:pt x="38" y="5"/>
                  <a:pt x="26" y="3"/>
                </a:cubicBezTo>
                <a:close/>
              </a:path>
            </a:pathLst>
          </a:custGeom>
          <a:solidFill>
            <a:srgbClr val="F08A73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2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Freeform 14"/>
          <p:cNvSpPr/>
          <p:nvPr/>
        </p:nvSpPr>
        <p:spPr bwMode="auto">
          <a:xfrm>
            <a:off x="9439275" y="6022181"/>
            <a:ext cx="1650207" cy="1302545"/>
          </a:xfrm>
          <a:custGeom>
            <a:avLst/>
            <a:gdLst>
              <a:gd name="T0" fmla="*/ 2 w 122"/>
              <a:gd name="T1" fmla="*/ 5 h 96"/>
              <a:gd name="T2" fmla="*/ 69 w 122"/>
              <a:gd name="T3" fmla="*/ 74 h 96"/>
              <a:gd name="T4" fmla="*/ 119 w 122"/>
              <a:gd name="T5" fmla="*/ 75 h 96"/>
              <a:gd name="T6" fmla="*/ 67 w 122"/>
              <a:gd name="T7" fmla="*/ 19 h 96"/>
              <a:gd name="T8" fmla="*/ 24 w 122"/>
              <a:gd name="T9" fmla="*/ 2 h 96"/>
              <a:gd name="T10" fmla="*/ 2 w 122"/>
              <a:gd name="T11" fmla="*/ 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2" h="96">
                <a:moveTo>
                  <a:pt x="2" y="5"/>
                </a:moveTo>
                <a:cubicBezTo>
                  <a:pt x="0" y="13"/>
                  <a:pt x="34" y="53"/>
                  <a:pt x="69" y="74"/>
                </a:cubicBezTo>
                <a:cubicBezTo>
                  <a:pt x="103" y="94"/>
                  <a:pt x="122" y="96"/>
                  <a:pt x="119" y="75"/>
                </a:cubicBezTo>
                <a:cubicBezTo>
                  <a:pt x="116" y="55"/>
                  <a:pt x="97" y="37"/>
                  <a:pt x="67" y="19"/>
                </a:cubicBezTo>
                <a:cubicBezTo>
                  <a:pt x="52" y="10"/>
                  <a:pt x="36" y="4"/>
                  <a:pt x="24" y="2"/>
                </a:cubicBezTo>
                <a:cubicBezTo>
                  <a:pt x="11" y="0"/>
                  <a:pt x="2" y="1"/>
                  <a:pt x="2" y="5"/>
                </a:cubicBezTo>
                <a:close/>
              </a:path>
            </a:pathLst>
          </a:custGeom>
          <a:solidFill>
            <a:srgbClr val="BDE551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2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Freeform 22"/>
          <p:cNvSpPr/>
          <p:nvPr/>
        </p:nvSpPr>
        <p:spPr bwMode="auto">
          <a:xfrm>
            <a:off x="8141495" y="4386262"/>
            <a:ext cx="1095375" cy="1181100"/>
          </a:xfrm>
          <a:custGeom>
            <a:avLst/>
            <a:gdLst>
              <a:gd name="T0" fmla="*/ 62 w 81"/>
              <a:gd name="T1" fmla="*/ 84 h 87"/>
              <a:gd name="T2" fmla="*/ 71 w 81"/>
              <a:gd name="T3" fmla="*/ 45 h 87"/>
              <a:gd name="T4" fmla="*/ 27 w 81"/>
              <a:gd name="T5" fmla="*/ 6 h 87"/>
              <a:gd name="T6" fmla="*/ 8 w 81"/>
              <a:gd name="T7" fmla="*/ 29 h 87"/>
              <a:gd name="T8" fmla="*/ 62 w 81"/>
              <a:gd name="T9" fmla="*/ 84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1" h="87">
                <a:moveTo>
                  <a:pt x="62" y="84"/>
                </a:moveTo>
                <a:cubicBezTo>
                  <a:pt x="73" y="87"/>
                  <a:pt x="81" y="66"/>
                  <a:pt x="71" y="45"/>
                </a:cubicBezTo>
                <a:cubicBezTo>
                  <a:pt x="60" y="24"/>
                  <a:pt x="47" y="12"/>
                  <a:pt x="27" y="6"/>
                </a:cubicBezTo>
                <a:cubicBezTo>
                  <a:pt x="6" y="0"/>
                  <a:pt x="0" y="8"/>
                  <a:pt x="8" y="29"/>
                </a:cubicBezTo>
                <a:cubicBezTo>
                  <a:pt x="16" y="50"/>
                  <a:pt x="50" y="82"/>
                  <a:pt x="62" y="84"/>
                </a:cubicBezTo>
                <a:close/>
              </a:path>
            </a:pathLst>
          </a:custGeom>
          <a:solidFill>
            <a:srgbClr val="FEDC23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2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Freeform 20"/>
          <p:cNvSpPr/>
          <p:nvPr/>
        </p:nvSpPr>
        <p:spPr bwMode="auto">
          <a:xfrm>
            <a:off x="6805613" y="4550569"/>
            <a:ext cx="1869282" cy="1178720"/>
          </a:xfrm>
          <a:custGeom>
            <a:avLst/>
            <a:gdLst>
              <a:gd name="T0" fmla="*/ 135 w 138"/>
              <a:gd name="T1" fmla="*/ 83 h 87"/>
              <a:gd name="T2" fmla="*/ 79 w 138"/>
              <a:gd name="T3" fmla="*/ 25 h 87"/>
              <a:gd name="T4" fmla="*/ 13 w 138"/>
              <a:gd name="T5" fmla="*/ 12 h 87"/>
              <a:gd name="T6" fmla="*/ 52 w 138"/>
              <a:gd name="T7" fmla="*/ 64 h 87"/>
              <a:gd name="T8" fmla="*/ 107 w 138"/>
              <a:gd name="T9" fmla="*/ 84 h 87"/>
              <a:gd name="T10" fmla="*/ 135 w 138"/>
              <a:gd name="T11" fmla="*/ 8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8" h="87">
                <a:moveTo>
                  <a:pt x="135" y="83"/>
                </a:moveTo>
                <a:cubicBezTo>
                  <a:pt x="138" y="76"/>
                  <a:pt x="111" y="43"/>
                  <a:pt x="79" y="25"/>
                </a:cubicBezTo>
                <a:cubicBezTo>
                  <a:pt x="48" y="6"/>
                  <a:pt x="25" y="0"/>
                  <a:pt x="13" y="12"/>
                </a:cubicBezTo>
                <a:cubicBezTo>
                  <a:pt x="0" y="25"/>
                  <a:pt x="16" y="43"/>
                  <a:pt x="52" y="64"/>
                </a:cubicBezTo>
                <a:cubicBezTo>
                  <a:pt x="71" y="75"/>
                  <a:pt x="91" y="81"/>
                  <a:pt x="107" y="84"/>
                </a:cubicBezTo>
                <a:cubicBezTo>
                  <a:pt x="123" y="87"/>
                  <a:pt x="134" y="87"/>
                  <a:pt x="135" y="83"/>
                </a:cubicBezTo>
                <a:close/>
              </a:path>
            </a:pathLst>
          </a:custGeom>
          <a:solidFill>
            <a:srgbClr val="5FBCF5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2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Freeform 12"/>
          <p:cNvSpPr/>
          <p:nvPr/>
        </p:nvSpPr>
        <p:spPr bwMode="auto">
          <a:xfrm>
            <a:off x="9151145" y="5093494"/>
            <a:ext cx="1112045" cy="842963"/>
          </a:xfrm>
          <a:custGeom>
            <a:avLst/>
            <a:gdLst>
              <a:gd name="T0" fmla="*/ 7 w 82"/>
              <a:gd name="T1" fmla="*/ 44 h 62"/>
              <a:gd name="T2" fmla="*/ 36 w 82"/>
              <a:gd name="T3" fmla="*/ 57 h 62"/>
              <a:gd name="T4" fmla="*/ 69 w 82"/>
              <a:gd name="T5" fmla="*/ 56 h 62"/>
              <a:gd name="T6" fmla="*/ 64 w 82"/>
              <a:gd name="T7" fmla="*/ 20 h 62"/>
              <a:gd name="T8" fmla="*/ 16 w 82"/>
              <a:gd name="T9" fmla="*/ 5 h 62"/>
              <a:gd name="T10" fmla="*/ 7 w 82"/>
              <a:gd name="T11" fmla="*/ 44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2" h="62">
                <a:moveTo>
                  <a:pt x="7" y="44"/>
                </a:moveTo>
                <a:cubicBezTo>
                  <a:pt x="14" y="51"/>
                  <a:pt x="24" y="54"/>
                  <a:pt x="36" y="57"/>
                </a:cubicBezTo>
                <a:cubicBezTo>
                  <a:pt x="49" y="59"/>
                  <a:pt x="58" y="62"/>
                  <a:pt x="69" y="56"/>
                </a:cubicBezTo>
                <a:cubicBezTo>
                  <a:pt x="80" y="50"/>
                  <a:pt x="82" y="37"/>
                  <a:pt x="64" y="20"/>
                </a:cubicBezTo>
                <a:cubicBezTo>
                  <a:pt x="47" y="4"/>
                  <a:pt x="32" y="0"/>
                  <a:pt x="16" y="5"/>
                </a:cubicBezTo>
                <a:cubicBezTo>
                  <a:pt x="0" y="10"/>
                  <a:pt x="0" y="37"/>
                  <a:pt x="7" y="44"/>
                </a:cubicBezTo>
                <a:close/>
              </a:path>
            </a:pathLst>
          </a:custGeom>
          <a:solidFill>
            <a:srgbClr val="F08A73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2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Freeform 18"/>
          <p:cNvSpPr/>
          <p:nvPr/>
        </p:nvSpPr>
        <p:spPr bwMode="auto">
          <a:xfrm>
            <a:off x="6958013" y="5784056"/>
            <a:ext cx="1919288" cy="1312070"/>
          </a:xfrm>
          <a:custGeom>
            <a:avLst/>
            <a:gdLst>
              <a:gd name="T0" fmla="*/ 132 w 142"/>
              <a:gd name="T1" fmla="*/ 19 h 97"/>
              <a:gd name="T2" fmla="*/ 98 w 142"/>
              <a:gd name="T3" fmla="*/ 5 h 97"/>
              <a:gd name="T4" fmla="*/ 47 w 142"/>
              <a:gd name="T5" fmla="*/ 5 h 97"/>
              <a:gd name="T6" fmla="*/ 22 w 142"/>
              <a:gd name="T7" fmla="*/ 63 h 97"/>
              <a:gd name="T8" fmla="*/ 110 w 142"/>
              <a:gd name="T9" fmla="*/ 80 h 97"/>
              <a:gd name="T10" fmla="*/ 132 w 142"/>
              <a:gd name="T11" fmla="*/ 19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2" h="97">
                <a:moveTo>
                  <a:pt x="132" y="19"/>
                </a:moveTo>
                <a:cubicBezTo>
                  <a:pt x="127" y="14"/>
                  <a:pt x="114" y="8"/>
                  <a:pt x="98" y="5"/>
                </a:cubicBezTo>
                <a:cubicBezTo>
                  <a:pt x="82" y="1"/>
                  <a:pt x="62" y="0"/>
                  <a:pt x="47" y="5"/>
                </a:cubicBezTo>
                <a:cubicBezTo>
                  <a:pt x="13" y="15"/>
                  <a:pt x="0" y="34"/>
                  <a:pt x="22" y="63"/>
                </a:cubicBezTo>
                <a:cubicBezTo>
                  <a:pt x="46" y="94"/>
                  <a:pt x="78" y="97"/>
                  <a:pt x="110" y="80"/>
                </a:cubicBezTo>
                <a:cubicBezTo>
                  <a:pt x="138" y="66"/>
                  <a:pt x="142" y="30"/>
                  <a:pt x="132" y="19"/>
                </a:cubicBezTo>
                <a:close/>
              </a:path>
            </a:pathLst>
          </a:custGeom>
          <a:solidFill>
            <a:srgbClr val="BDE551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2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4348" name="直接箭头连接符 46"/>
          <p:cNvCxnSpPr/>
          <p:nvPr/>
        </p:nvCxnSpPr>
        <p:spPr>
          <a:xfrm flipV="1">
            <a:off x="9946482" y="4979194"/>
            <a:ext cx="1688306" cy="538163"/>
          </a:xfrm>
          <a:prstGeom prst="straightConnector1">
            <a:avLst/>
          </a:prstGeom>
          <a:ln w="12700" cap="flat" cmpd="sng">
            <a:solidFill>
              <a:srgbClr val="ADBACA"/>
            </a:solidFill>
            <a:prstDash val="sysDot"/>
            <a:headEnd type="oval" w="med" len="med"/>
            <a:tailEnd type="triangle" w="med" len="med"/>
          </a:ln>
        </p:spPr>
      </p:cxnSp>
      <p:cxnSp>
        <p:nvCxnSpPr>
          <p:cNvPr id="14349" name="直接箭头连接符 50"/>
          <p:cNvCxnSpPr/>
          <p:nvPr/>
        </p:nvCxnSpPr>
        <p:spPr>
          <a:xfrm flipV="1">
            <a:off x="8696325" y="3986212"/>
            <a:ext cx="1578770" cy="578645"/>
          </a:xfrm>
          <a:prstGeom prst="straightConnector1">
            <a:avLst/>
          </a:prstGeom>
          <a:ln w="12700" cap="flat" cmpd="sng">
            <a:solidFill>
              <a:srgbClr val="ADBACA"/>
            </a:solidFill>
            <a:prstDash val="sysDot"/>
            <a:headEnd type="oval" w="med" len="med"/>
            <a:tailEnd type="triangle" w="med" len="med"/>
          </a:ln>
        </p:spPr>
      </p:cxnSp>
      <p:cxnSp>
        <p:nvCxnSpPr>
          <p:cNvPr id="14350" name="直接箭头连接符 52"/>
          <p:cNvCxnSpPr/>
          <p:nvPr/>
        </p:nvCxnSpPr>
        <p:spPr>
          <a:xfrm flipH="1" flipV="1">
            <a:off x="6150770" y="4429124"/>
            <a:ext cx="1459706" cy="500063"/>
          </a:xfrm>
          <a:prstGeom prst="straightConnector1">
            <a:avLst/>
          </a:prstGeom>
          <a:ln w="12700" cap="flat" cmpd="sng">
            <a:solidFill>
              <a:srgbClr val="ADBACA"/>
            </a:solidFill>
            <a:prstDash val="sysDot"/>
            <a:headEnd type="oval" w="med" len="med"/>
            <a:tailEnd type="triangle" w="med" len="med"/>
          </a:ln>
        </p:spPr>
      </p:cxnSp>
      <p:cxnSp>
        <p:nvCxnSpPr>
          <p:cNvPr id="14351" name="直接箭头连接符 54"/>
          <p:cNvCxnSpPr/>
          <p:nvPr/>
        </p:nvCxnSpPr>
        <p:spPr>
          <a:xfrm flipH="1">
            <a:off x="6150770" y="6312694"/>
            <a:ext cx="1766888" cy="873918"/>
          </a:xfrm>
          <a:prstGeom prst="straightConnector1">
            <a:avLst/>
          </a:prstGeom>
          <a:ln w="12700" cap="flat" cmpd="sng">
            <a:solidFill>
              <a:srgbClr val="ADBACA"/>
            </a:solidFill>
            <a:prstDash val="sysDot"/>
            <a:headEnd type="oval" w="med" len="med"/>
            <a:tailEnd type="triangle" w="med" len="med"/>
          </a:ln>
        </p:spPr>
      </p:cxnSp>
      <p:sp>
        <p:nvSpPr>
          <p:cNvPr id="17" name="TextBox 13"/>
          <p:cNvSpPr txBox="1"/>
          <p:nvPr/>
        </p:nvSpPr>
        <p:spPr>
          <a:xfrm>
            <a:off x="3352800" y="3437889"/>
            <a:ext cx="2022475" cy="55372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R="0" defTabSz="912495" eaLnBrk="1" fontAlgn="auto" hangingPunct="1"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B</a:t>
            </a:r>
            <a:r>
              <a:rPr lang="zh-CN" altLang="en-US" sz="3600" b="1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ert-cnn</a:t>
            </a:r>
            <a:endParaRPr kumimoji="0" lang="zh-CN" altLang="en-US" sz="3600" b="1" kern="1200" cap="none" spc="0" normalizeH="0" baseline="0" noProof="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TextBox 13"/>
          <p:cNvSpPr txBox="1"/>
          <p:nvPr/>
        </p:nvSpPr>
        <p:spPr>
          <a:xfrm>
            <a:off x="3200400" y="6854824"/>
            <a:ext cx="2601595" cy="55372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R="0" defTabSz="912495" eaLnBrk="1" fontAlgn="auto" hangingPunct="1"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B</a:t>
            </a:r>
            <a:r>
              <a:rPr lang="zh-CN" altLang="en-US" sz="3600" b="1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ert-dpcnn</a:t>
            </a:r>
            <a:endParaRPr kumimoji="0" lang="en-US" sz="3600" b="1" kern="1200" cap="none" spc="0" normalizeH="0" baseline="0" noProof="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TextBox 13"/>
          <p:cNvSpPr txBox="1"/>
          <p:nvPr/>
        </p:nvSpPr>
        <p:spPr>
          <a:xfrm>
            <a:off x="10439083" y="3381057"/>
            <a:ext cx="1438275" cy="55372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R="0" defTabSz="912495" eaLnBrk="1" fontAlgn="auto" hangingPunct="1"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kern="1200" cap="none" spc="0" normalizeH="0" baseline="0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B</a:t>
            </a:r>
            <a:r>
              <a:rPr kumimoji="0" lang="zh-CN" altLang="en-US" sz="3600" b="1" kern="1200" cap="none" spc="0" normalizeH="0" baseline="0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ert</a:t>
            </a:r>
            <a:endParaRPr kumimoji="0" lang="zh-CN" altLang="en-US" sz="3600" b="1" kern="1200" cap="none" spc="0" normalizeH="0" baseline="0" noProof="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TextBox 13"/>
          <p:cNvSpPr txBox="1"/>
          <p:nvPr/>
        </p:nvSpPr>
        <p:spPr>
          <a:xfrm>
            <a:off x="11787505" y="4599939"/>
            <a:ext cx="2248535" cy="55372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R="0" defTabSz="912495" eaLnBrk="1" fontAlgn="auto" hangingPunct="1"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B</a:t>
            </a:r>
            <a:r>
              <a:rPr lang="zh-CN" altLang="en-US" sz="3600" b="1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ert-rcnn</a:t>
            </a:r>
            <a:endParaRPr kumimoji="0" lang="en-US" sz="3600" b="1" kern="1200" cap="none" spc="0" normalizeH="0" baseline="0" noProof="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Box 13"/>
          <p:cNvSpPr txBox="1"/>
          <p:nvPr/>
        </p:nvSpPr>
        <p:spPr>
          <a:xfrm>
            <a:off x="7677766" y="8570119"/>
            <a:ext cx="3223260" cy="55372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R="0" defTabSz="912495" eaLnBrk="1" fontAlgn="auto" hangingPunct="1"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3600" b="1" kern="1200" cap="none" spc="0" normalizeH="0" baseline="0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Ensemble</a:t>
            </a:r>
            <a:r>
              <a:rPr kumimoji="0" lang="zh-CN" altLang="en-US" sz="3600" b="1" kern="1200" cap="none" spc="0" normalizeH="0" baseline="0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结果</a:t>
            </a:r>
            <a:endParaRPr kumimoji="0" lang="zh-CN" altLang="en-US" sz="3600" b="1" kern="1200" cap="none" spc="0" normalizeH="0" baseline="0" noProof="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Box 13"/>
          <p:cNvSpPr txBox="1"/>
          <p:nvPr/>
        </p:nvSpPr>
        <p:spPr>
          <a:xfrm>
            <a:off x="12506325" y="6312534"/>
            <a:ext cx="2154555" cy="121793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R="0" defTabSz="912495" eaLnBrk="1" fontAlgn="auto" hangingPunct="1"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B</a:t>
            </a:r>
            <a:r>
              <a:rPr lang="zh-CN" altLang="en-US" sz="3600" b="1" noProof="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ert-rnn</a:t>
            </a:r>
            <a:endParaRPr kumimoji="0" lang="en-US" sz="3600" b="1" kern="1200" cap="none" spc="0" normalizeH="0" baseline="0" noProof="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  <a:p>
            <a:pPr marR="0" defTabSz="912495" eaLnBrk="1" fontAlgn="auto" hangingPunct="1"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600" b="1" kern="1200" cap="none" spc="0" normalizeH="0" baseline="0" noProof="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4365" name="直接箭头连接符 56"/>
          <p:cNvCxnSpPr/>
          <p:nvPr/>
        </p:nvCxnSpPr>
        <p:spPr>
          <a:xfrm>
            <a:off x="10715625" y="6669881"/>
            <a:ext cx="1514475" cy="0"/>
          </a:xfrm>
          <a:prstGeom prst="straightConnector1">
            <a:avLst/>
          </a:prstGeom>
          <a:ln w="12700" cap="flat" cmpd="sng">
            <a:solidFill>
              <a:srgbClr val="ADBACA"/>
            </a:solidFill>
            <a:prstDash val="sysDot"/>
            <a:headEnd type="oval" w="med" len="med"/>
            <a:tailEnd type="triangle" w="med" len="med"/>
          </a:ln>
        </p:spPr>
      </p:cxnSp>
      <p:sp>
        <p:nvSpPr>
          <p:cNvPr id="5" name="矩形 4"/>
          <p:cNvSpPr/>
          <p:nvPr/>
        </p:nvSpPr>
        <p:spPr>
          <a:xfrm>
            <a:off x="4495960" y="1408590"/>
            <a:ext cx="11480007" cy="526257"/>
          </a:xfrm>
          <a:prstGeom prst="rect">
            <a:avLst/>
          </a:prstGeom>
          <a:solidFill>
            <a:srgbClr val="5FBCF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05000" y="1423035"/>
            <a:ext cx="2247265" cy="526415"/>
          </a:xfrm>
          <a:prstGeom prst="rect">
            <a:avLst/>
          </a:prstGeom>
          <a:solidFill>
            <a:srgbClr val="40404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412" name="文本框 3"/>
          <p:cNvSpPr txBox="1"/>
          <p:nvPr/>
        </p:nvSpPr>
        <p:spPr>
          <a:xfrm>
            <a:off x="4876642" y="1423194"/>
            <a:ext cx="4164806" cy="506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sz="2700" dirty="0">
                <a:latin typeface="微软雅黑" panose="020B0503020204020204" charset="-122"/>
                <a:ea typeface="微软雅黑" panose="020B0503020204020204" charset="-122"/>
              </a:rPr>
              <a:t>疾病诊断模块</a:t>
            </a:r>
            <a:endParaRPr lang="zh-CN" altLang="en-US" sz="27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413" name="文本框 4"/>
          <p:cNvSpPr txBox="1"/>
          <p:nvPr/>
        </p:nvSpPr>
        <p:spPr>
          <a:xfrm>
            <a:off x="2209800" y="1442720"/>
            <a:ext cx="1812925" cy="506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zh-CN" altLang="en-US" sz="2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训练细节</a:t>
            </a:r>
            <a:endParaRPr lang="zh-CN" altLang="en-US" sz="2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27814" y="2213798"/>
            <a:ext cx="79796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Times" pitchFamily="2" charset="0"/>
              </a:rPr>
              <a:t>N</a:t>
            </a:r>
            <a:r>
              <a:rPr lang="zh-CN" altLang="en-US" sz="3200" dirty="0">
                <a:solidFill>
                  <a:schemeClr val="accent1"/>
                </a:solidFill>
                <a:latin typeface="Times" pitchFamily="2" charset="0"/>
              </a:rPr>
              <a:t>o free lunch：没有一种</a:t>
            </a:r>
            <a:r>
              <a:rPr lang="en-US" altLang="zh-CN" sz="3200" dirty="0">
                <a:solidFill>
                  <a:schemeClr val="accent1"/>
                </a:solidFill>
                <a:latin typeface="Times" pitchFamily="2" charset="0"/>
              </a:rPr>
              <a:t>BERT</a:t>
            </a:r>
            <a:r>
              <a:rPr lang="zh-CN" altLang="en-US" sz="3200" dirty="0">
                <a:solidFill>
                  <a:schemeClr val="accent1"/>
                </a:solidFill>
                <a:latin typeface="Times" pitchFamily="2" charset="0"/>
              </a:rPr>
              <a:t>适合所有疾病</a:t>
            </a:r>
            <a:endParaRPr lang="zh-CN" altLang="en-US" sz="3200" dirty="0">
              <a:solidFill>
                <a:schemeClr val="accent1"/>
              </a:solidFill>
              <a:latin typeface="Times" pitchFamily="2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19760" y="1409860"/>
            <a:ext cx="11480007" cy="526257"/>
          </a:xfrm>
          <a:prstGeom prst="rect">
            <a:avLst/>
          </a:prstGeom>
          <a:solidFill>
            <a:srgbClr val="5FBCF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05000" y="1409700"/>
            <a:ext cx="2247265" cy="526415"/>
          </a:xfrm>
          <a:prstGeom prst="rect">
            <a:avLst/>
          </a:prstGeom>
          <a:solidFill>
            <a:srgbClr val="40404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413" name="文本框 4"/>
          <p:cNvSpPr txBox="1"/>
          <p:nvPr/>
        </p:nvSpPr>
        <p:spPr>
          <a:xfrm>
            <a:off x="2237740" y="1429385"/>
            <a:ext cx="1812925" cy="5078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zh-CN" altLang="en-US" sz="2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其    他</a:t>
            </a:r>
            <a:endParaRPr lang="zh-CN" altLang="en-US" sz="2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582702" y="4080552"/>
            <a:ext cx="1844315" cy="1764395"/>
            <a:chOff x="5725640" y="2343188"/>
            <a:chExt cx="1639390" cy="1568350"/>
          </a:xfrm>
          <a:solidFill>
            <a:srgbClr val="FEDC23"/>
          </a:solidFill>
        </p:grpSpPr>
        <p:sp>
          <p:nvSpPr>
            <p:cNvPr id="7" name="任意多边形 14"/>
            <p:cNvSpPr/>
            <p:nvPr/>
          </p:nvSpPr>
          <p:spPr>
            <a:xfrm rot="15417785">
              <a:off x="5761160" y="2307668"/>
              <a:ext cx="1568350" cy="1639390"/>
            </a:xfrm>
            <a:custGeom>
              <a:avLst/>
              <a:gdLst>
                <a:gd name="connsiteX0" fmla="*/ 2850411 w 3790824"/>
                <a:gd name="connsiteY0" fmla="*/ 1980294 h 3962533"/>
                <a:gd name="connsiteX1" fmla="*/ 1914544 w 3790824"/>
                <a:gd name="connsiteY1" fmla="*/ 1044427 h 3962533"/>
                <a:gd name="connsiteX2" fmla="*/ 978677 w 3790824"/>
                <a:gd name="connsiteY2" fmla="*/ 1980294 h 3962533"/>
                <a:gd name="connsiteX3" fmla="*/ 1914544 w 3790824"/>
                <a:gd name="connsiteY3" fmla="*/ 2916161 h 3962533"/>
                <a:gd name="connsiteX4" fmla="*/ 2850411 w 3790824"/>
                <a:gd name="connsiteY4" fmla="*/ 1980294 h 3962533"/>
                <a:gd name="connsiteX5" fmla="*/ 3790824 w 3790824"/>
                <a:gd name="connsiteY5" fmla="*/ 1792726 h 3962533"/>
                <a:gd name="connsiteX6" fmla="*/ 3790824 w 3790824"/>
                <a:gd name="connsiteY6" fmla="*/ 2083454 h 3962533"/>
                <a:gd name="connsiteX7" fmla="*/ 3654834 w 3790824"/>
                <a:gd name="connsiteY7" fmla="*/ 2219444 h 3962533"/>
                <a:gd name="connsiteX8" fmla="*/ 3255083 w 3790824"/>
                <a:gd name="connsiteY8" fmla="*/ 2219444 h 3962533"/>
                <a:gd name="connsiteX9" fmla="*/ 3249665 w 3790824"/>
                <a:gd name="connsiteY9" fmla="*/ 2254949 h 3962533"/>
                <a:gd name="connsiteX10" fmla="*/ 2966153 w 3790824"/>
                <a:gd name="connsiteY10" fmla="*/ 2847168 h 3962533"/>
                <a:gd name="connsiteX11" fmla="*/ 2938885 w 3790824"/>
                <a:gd name="connsiteY11" fmla="*/ 2877170 h 3962533"/>
                <a:gd name="connsiteX12" fmla="*/ 3224970 w 3790824"/>
                <a:gd name="connsiteY12" fmla="*/ 3266562 h 3962533"/>
                <a:gd name="connsiteX13" fmla="*/ 3249805 w 3790824"/>
                <a:gd name="connsiteY13" fmla="*/ 3367637 h 3962533"/>
                <a:gd name="connsiteX14" fmla="*/ 3195895 w 3790824"/>
                <a:gd name="connsiteY14" fmla="*/ 3456670 h 3962533"/>
                <a:gd name="connsiteX15" fmla="*/ 2961603 w 3790824"/>
                <a:gd name="connsiteY15" fmla="*/ 3628803 h 3962533"/>
                <a:gd name="connsiteX16" fmla="*/ 2771495 w 3790824"/>
                <a:gd name="connsiteY16" fmla="*/ 3599728 h 3962533"/>
                <a:gd name="connsiteX17" fmla="*/ 2488779 w 3790824"/>
                <a:gd name="connsiteY17" fmla="*/ 3214923 h 3962533"/>
                <a:gd name="connsiteX18" fmla="*/ 2445010 w 3790824"/>
                <a:gd name="connsiteY18" fmla="*/ 3236007 h 3962533"/>
                <a:gd name="connsiteX19" fmla="*/ 2053883 w 3790824"/>
                <a:gd name="connsiteY19" fmla="*/ 3336067 h 3962533"/>
                <a:gd name="connsiteX20" fmla="*/ 2037562 w 3790824"/>
                <a:gd name="connsiteY20" fmla="*/ 3336891 h 3962533"/>
                <a:gd name="connsiteX21" fmla="*/ 2037562 w 3790824"/>
                <a:gd name="connsiteY21" fmla="*/ 3826543 h 3962533"/>
                <a:gd name="connsiteX22" fmla="*/ 1901572 w 3790824"/>
                <a:gd name="connsiteY22" fmla="*/ 3962533 h 3962533"/>
                <a:gd name="connsiteX23" fmla="*/ 1610844 w 3790824"/>
                <a:gd name="connsiteY23" fmla="*/ 3962533 h 3962533"/>
                <a:gd name="connsiteX24" fmla="*/ 1474854 w 3790824"/>
                <a:gd name="connsiteY24" fmla="*/ 3826543 h 3962533"/>
                <a:gd name="connsiteX25" fmla="*/ 1474854 w 3790824"/>
                <a:gd name="connsiteY25" fmla="*/ 3269232 h 3962533"/>
                <a:gd name="connsiteX26" fmla="*/ 1384078 w 3790824"/>
                <a:gd name="connsiteY26" fmla="*/ 3236007 h 3962533"/>
                <a:gd name="connsiteX27" fmla="*/ 1047671 w 3790824"/>
                <a:gd name="connsiteY27" fmla="*/ 3031904 h 3962533"/>
                <a:gd name="connsiteX28" fmla="*/ 997214 w 3790824"/>
                <a:gd name="connsiteY28" fmla="*/ 2986046 h 3962533"/>
                <a:gd name="connsiteX29" fmla="*/ 710082 w 3790824"/>
                <a:gd name="connsiteY29" fmla="*/ 3250899 h 3962533"/>
                <a:gd name="connsiteX30" fmla="*/ 517920 w 3790824"/>
                <a:gd name="connsiteY30" fmla="*/ 3243143 h 3962533"/>
                <a:gd name="connsiteX31" fmla="*/ 320802 w 3790824"/>
                <a:gd name="connsiteY31" fmla="*/ 3029444 h 3962533"/>
                <a:gd name="connsiteX32" fmla="*/ 328558 w 3790824"/>
                <a:gd name="connsiteY32" fmla="*/ 2837282 h 3962533"/>
                <a:gd name="connsiteX33" fmla="*/ 666127 w 3790824"/>
                <a:gd name="connsiteY33" fmla="*/ 2525905 h 3962533"/>
                <a:gd name="connsiteX34" fmla="*/ 658832 w 3790824"/>
                <a:gd name="connsiteY34" fmla="*/ 2510762 h 3962533"/>
                <a:gd name="connsiteX35" fmla="*/ 579423 w 3790824"/>
                <a:gd name="connsiteY35" fmla="*/ 2254949 h 3962533"/>
                <a:gd name="connsiteX36" fmla="*/ 574005 w 3790824"/>
                <a:gd name="connsiteY36" fmla="*/ 2219445 h 3962533"/>
                <a:gd name="connsiteX37" fmla="*/ 135990 w 3790824"/>
                <a:gd name="connsiteY37" fmla="*/ 2219445 h 3962533"/>
                <a:gd name="connsiteX38" fmla="*/ 0 w 3790824"/>
                <a:gd name="connsiteY38" fmla="*/ 2083455 h 3962533"/>
                <a:gd name="connsiteX39" fmla="*/ 0 w 3790824"/>
                <a:gd name="connsiteY39" fmla="*/ 1792727 h 3962533"/>
                <a:gd name="connsiteX40" fmla="*/ 135990 w 3790824"/>
                <a:gd name="connsiteY40" fmla="*/ 1656737 h 3962533"/>
                <a:gd name="connsiteX41" fmla="*/ 591998 w 3790824"/>
                <a:gd name="connsiteY41" fmla="*/ 1656737 h 3962533"/>
                <a:gd name="connsiteX42" fmla="*/ 613005 w 3790824"/>
                <a:gd name="connsiteY42" fmla="*/ 1575038 h 3962533"/>
                <a:gd name="connsiteX43" fmla="*/ 784482 w 3790824"/>
                <a:gd name="connsiteY43" fmla="*/ 1218336 h 3962533"/>
                <a:gd name="connsiteX44" fmla="*/ 848257 w 3790824"/>
                <a:gd name="connsiteY44" fmla="*/ 1133051 h 3962533"/>
                <a:gd name="connsiteX45" fmla="*/ 538492 w 3790824"/>
                <a:gd name="connsiteY45" fmla="*/ 735456 h 3962533"/>
                <a:gd name="connsiteX46" fmla="*/ 562189 w 3790824"/>
                <a:gd name="connsiteY46" fmla="*/ 544603 h 3962533"/>
                <a:gd name="connsiteX47" fmla="*/ 791529 w 3790824"/>
                <a:gd name="connsiteY47" fmla="*/ 365924 h 3962533"/>
                <a:gd name="connsiteX48" fmla="*/ 982383 w 3790824"/>
                <a:gd name="connsiteY48" fmla="*/ 389621 h 3962533"/>
                <a:gd name="connsiteX49" fmla="*/ 1281754 w 3790824"/>
                <a:gd name="connsiteY49" fmla="*/ 773875 h 3962533"/>
                <a:gd name="connsiteX50" fmla="*/ 1384078 w 3790824"/>
                <a:gd name="connsiteY50" fmla="*/ 724584 h 3962533"/>
                <a:gd name="connsiteX51" fmla="*/ 1474853 w 3790824"/>
                <a:gd name="connsiteY51" fmla="*/ 691359 h 3962533"/>
                <a:gd name="connsiteX52" fmla="*/ 1474853 w 3790824"/>
                <a:gd name="connsiteY52" fmla="*/ 135990 h 3962533"/>
                <a:gd name="connsiteX53" fmla="*/ 1610843 w 3790824"/>
                <a:gd name="connsiteY53" fmla="*/ 0 h 3962533"/>
                <a:gd name="connsiteX54" fmla="*/ 1901571 w 3790824"/>
                <a:gd name="connsiteY54" fmla="*/ 0 h 3962533"/>
                <a:gd name="connsiteX55" fmla="*/ 2037561 w 3790824"/>
                <a:gd name="connsiteY55" fmla="*/ 135990 h 3962533"/>
                <a:gd name="connsiteX56" fmla="*/ 2037561 w 3790824"/>
                <a:gd name="connsiteY56" fmla="*/ 623699 h 3962533"/>
                <a:gd name="connsiteX57" fmla="*/ 2053883 w 3790824"/>
                <a:gd name="connsiteY57" fmla="*/ 624523 h 3962533"/>
                <a:gd name="connsiteX58" fmla="*/ 2445010 w 3790824"/>
                <a:gd name="connsiteY58" fmla="*/ 724584 h 3962533"/>
                <a:gd name="connsiteX59" fmla="*/ 2559802 w 3790824"/>
                <a:gd name="connsiteY59" fmla="*/ 779881 h 3962533"/>
                <a:gd name="connsiteX60" fmla="*/ 2876923 w 3790824"/>
                <a:gd name="connsiteY60" fmla="*/ 455906 h 3962533"/>
                <a:gd name="connsiteX61" fmla="*/ 3069231 w 3790824"/>
                <a:gd name="connsiteY61" fmla="*/ 453850 h 3962533"/>
                <a:gd name="connsiteX62" fmla="*/ 3276993 w 3790824"/>
                <a:gd name="connsiteY62" fmla="*/ 657217 h 3962533"/>
                <a:gd name="connsiteX63" fmla="*/ 3317849 w 3790824"/>
                <a:gd name="connsiteY63" fmla="*/ 752945 h 3962533"/>
                <a:gd name="connsiteX64" fmla="*/ 3279048 w 3790824"/>
                <a:gd name="connsiteY64" fmla="*/ 849525 h 3962533"/>
                <a:gd name="connsiteX65" fmla="*/ 2989791 w 3790824"/>
                <a:gd name="connsiteY65" fmla="*/ 1145034 h 3962533"/>
                <a:gd name="connsiteX66" fmla="*/ 3044606 w 3790824"/>
                <a:gd name="connsiteY66" fmla="*/ 1218336 h 3962533"/>
                <a:gd name="connsiteX67" fmla="*/ 3216083 w 3790824"/>
                <a:gd name="connsiteY67" fmla="*/ 1575038 h 3962533"/>
                <a:gd name="connsiteX68" fmla="*/ 3237090 w 3790824"/>
                <a:gd name="connsiteY68" fmla="*/ 1656736 h 3962533"/>
                <a:gd name="connsiteX69" fmla="*/ 3654834 w 3790824"/>
                <a:gd name="connsiteY69" fmla="*/ 1656736 h 3962533"/>
                <a:gd name="connsiteX70" fmla="*/ 3790824 w 3790824"/>
                <a:gd name="connsiteY70" fmla="*/ 1792726 h 396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3790824" h="3962533">
                  <a:moveTo>
                    <a:pt x="2850411" y="1980294"/>
                  </a:moveTo>
                  <a:cubicBezTo>
                    <a:pt x="2850411" y="1463429"/>
                    <a:pt x="2431409" y="1044427"/>
                    <a:pt x="1914544" y="1044427"/>
                  </a:cubicBezTo>
                  <a:cubicBezTo>
                    <a:pt x="1397679" y="1044427"/>
                    <a:pt x="978677" y="1463429"/>
                    <a:pt x="978677" y="1980294"/>
                  </a:cubicBezTo>
                  <a:cubicBezTo>
                    <a:pt x="978677" y="2497159"/>
                    <a:pt x="1397679" y="2916161"/>
                    <a:pt x="1914544" y="2916161"/>
                  </a:cubicBezTo>
                  <a:cubicBezTo>
                    <a:pt x="2431409" y="2916161"/>
                    <a:pt x="2850411" y="2497159"/>
                    <a:pt x="2850411" y="1980294"/>
                  </a:cubicBezTo>
                  <a:close/>
                  <a:moveTo>
                    <a:pt x="3790824" y="1792726"/>
                  </a:moveTo>
                  <a:lnTo>
                    <a:pt x="3790824" y="2083454"/>
                  </a:lnTo>
                  <a:cubicBezTo>
                    <a:pt x="3790824" y="2158559"/>
                    <a:pt x="3729939" y="2219444"/>
                    <a:pt x="3654834" y="2219444"/>
                  </a:cubicBezTo>
                  <a:lnTo>
                    <a:pt x="3255083" y="2219444"/>
                  </a:lnTo>
                  <a:lnTo>
                    <a:pt x="3249665" y="2254949"/>
                  </a:lnTo>
                  <a:cubicBezTo>
                    <a:pt x="3204280" y="2476737"/>
                    <a:pt x="3105019" y="2678901"/>
                    <a:pt x="2966153" y="2847168"/>
                  </a:cubicBezTo>
                  <a:lnTo>
                    <a:pt x="2938885" y="2877170"/>
                  </a:lnTo>
                  <a:lnTo>
                    <a:pt x="3224970" y="3266562"/>
                  </a:lnTo>
                  <a:cubicBezTo>
                    <a:pt x="3247204" y="3296825"/>
                    <a:pt x="3255067" y="3333235"/>
                    <a:pt x="3249805" y="3367637"/>
                  </a:cubicBezTo>
                  <a:cubicBezTo>
                    <a:pt x="3244544" y="3402040"/>
                    <a:pt x="3226158" y="3434436"/>
                    <a:pt x="3195895" y="3456670"/>
                  </a:cubicBezTo>
                  <a:lnTo>
                    <a:pt x="2961603" y="3628803"/>
                  </a:lnTo>
                  <a:cubicBezTo>
                    <a:pt x="2901078" y="3673271"/>
                    <a:pt x="2815963" y="3660254"/>
                    <a:pt x="2771495" y="3599728"/>
                  </a:cubicBezTo>
                  <a:lnTo>
                    <a:pt x="2488779" y="3214923"/>
                  </a:lnTo>
                  <a:lnTo>
                    <a:pt x="2445010" y="3236007"/>
                  </a:lnTo>
                  <a:cubicBezTo>
                    <a:pt x="2322727" y="3287728"/>
                    <a:pt x="2191324" y="3322109"/>
                    <a:pt x="2053883" y="3336067"/>
                  </a:cubicBezTo>
                  <a:lnTo>
                    <a:pt x="2037562" y="3336891"/>
                  </a:lnTo>
                  <a:lnTo>
                    <a:pt x="2037562" y="3826543"/>
                  </a:lnTo>
                  <a:cubicBezTo>
                    <a:pt x="2037562" y="3901648"/>
                    <a:pt x="1976677" y="3962533"/>
                    <a:pt x="1901572" y="3962533"/>
                  </a:cubicBezTo>
                  <a:lnTo>
                    <a:pt x="1610844" y="3962533"/>
                  </a:lnTo>
                  <a:cubicBezTo>
                    <a:pt x="1535739" y="3962533"/>
                    <a:pt x="1474854" y="3901648"/>
                    <a:pt x="1474854" y="3826543"/>
                  </a:cubicBezTo>
                  <a:lnTo>
                    <a:pt x="1474854" y="3269232"/>
                  </a:lnTo>
                  <a:lnTo>
                    <a:pt x="1384078" y="3236007"/>
                  </a:lnTo>
                  <a:cubicBezTo>
                    <a:pt x="1261794" y="3184286"/>
                    <a:pt x="1148631" y="3115224"/>
                    <a:pt x="1047671" y="3031904"/>
                  </a:cubicBezTo>
                  <a:lnTo>
                    <a:pt x="997214" y="2986046"/>
                  </a:lnTo>
                  <a:lnTo>
                    <a:pt x="710082" y="3250899"/>
                  </a:lnTo>
                  <a:cubicBezTo>
                    <a:pt x="654876" y="3301821"/>
                    <a:pt x="568842" y="3298349"/>
                    <a:pt x="517920" y="3243143"/>
                  </a:cubicBezTo>
                  <a:lnTo>
                    <a:pt x="320802" y="3029444"/>
                  </a:lnTo>
                  <a:cubicBezTo>
                    <a:pt x="269879" y="2974238"/>
                    <a:pt x="273352" y="2888204"/>
                    <a:pt x="328558" y="2837282"/>
                  </a:cubicBezTo>
                  <a:lnTo>
                    <a:pt x="666127" y="2525905"/>
                  </a:lnTo>
                  <a:lnTo>
                    <a:pt x="658832" y="2510762"/>
                  </a:lnTo>
                  <a:cubicBezTo>
                    <a:pt x="624351" y="2429240"/>
                    <a:pt x="597577" y="2343664"/>
                    <a:pt x="579423" y="2254949"/>
                  </a:cubicBezTo>
                  <a:lnTo>
                    <a:pt x="574005" y="2219445"/>
                  </a:lnTo>
                  <a:lnTo>
                    <a:pt x="135990" y="2219445"/>
                  </a:lnTo>
                  <a:cubicBezTo>
                    <a:pt x="60885" y="2219445"/>
                    <a:pt x="0" y="2158560"/>
                    <a:pt x="0" y="2083455"/>
                  </a:cubicBezTo>
                  <a:lnTo>
                    <a:pt x="0" y="1792727"/>
                  </a:lnTo>
                  <a:cubicBezTo>
                    <a:pt x="0" y="1717622"/>
                    <a:pt x="60885" y="1656737"/>
                    <a:pt x="135990" y="1656737"/>
                  </a:cubicBezTo>
                  <a:lnTo>
                    <a:pt x="591998" y="1656737"/>
                  </a:lnTo>
                  <a:lnTo>
                    <a:pt x="613005" y="1575038"/>
                  </a:lnTo>
                  <a:cubicBezTo>
                    <a:pt x="652823" y="1447017"/>
                    <a:pt x="711010" y="1327089"/>
                    <a:pt x="784482" y="1218336"/>
                  </a:cubicBezTo>
                  <a:lnTo>
                    <a:pt x="848257" y="1133051"/>
                  </a:lnTo>
                  <a:lnTo>
                    <a:pt x="538492" y="735456"/>
                  </a:lnTo>
                  <a:cubicBezTo>
                    <a:pt x="492333" y="676210"/>
                    <a:pt x="502943" y="590761"/>
                    <a:pt x="562189" y="544603"/>
                  </a:cubicBezTo>
                  <a:lnTo>
                    <a:pt x="791529" y="365924"/>
                  </a:lnTo>
                  <a:cubicBezTo>
                    <a:pt x="850776" y="319765"/>
                    <a:pt x="936224" y="330375"/>
                    <a:pt x="982383" y="389621"/>
                  </a:cubicBezTo>
                  <a:lnTo>
                    <a:pt x="1281754" y="773875"/>
                  </a:lnTo>
                  <a:lnTo>
                    <a:pt x="1384078" y="724584"/>
                  </a:lnTo>
                  <a:lnTo>
                    <a:pt x="1474853" y="691359"/>
                  </a:lnTo>
                  <a:lnTo>
                    <a:pt x="1474853" y="135990"/>
                  </a:lnTo>
                  <a:cubicBezTo>
                    <a:pt x="1474853" y="60885"/>
                    <a:pt x="1535738" y="0"/>
                    <a:pt x="1610843" y="0"/>
                  </a:cubicBezTo>
                  <a:lnTo>
                    <a:pt x="1901571" y="0"/>
                  </a:lnTo>
                  <a:cubicBezTo>
                    <a:pt x="1976676" y="0"/>
                    <a:pt x="2037561" y="60885"/>
                    <a:pt x="2037561" y="135990"/>
                  </a:cubicBezTo>
                  <a:lnTo>
                    <a:pt x="2037561" y="623699"/>
                  </a:lnTo>
                  <a:lnTo>
                    <a:pt x="2053883" y="624523"/>
                  </a:lnTo>
                  <a:cubicBezTo>
                    <a:pt x="2191324" y="638481"/>
                    <a:pt x="2322727" y="672862"/>
                    <a:pt x="2445010" y="724584"/>
                  </a:cubicBezTo>
                  <a:lnTo>
                    <a:pt x="2559802" y="779881"/>
                  </a:lnTo>
                  <a:lnTo>
                    <a:pt x="2876923" y="455906"/>
                  </a:lnTo>
                  <a:cubicBezTo>
                    <a:pt x="2929460" y="402234"/>
                    <a:pt x="3015559" y="401314"/>
                    <a:pt x="3069231" y="453850"/>
                  </a:cubicBezTo>
                  <a:lnTo>
                    <a:pt x="3276993" y="657217"/>
                  </a:lnTo>
                  <a:cubicBezTo>
                    <a:pt x="3303829" y="683485"/>
                    <a:pt x="3317477" y="718144"/>
                    <a:pt x="3317849" y="752945"/>
                  </a:cubicBezTo>
                  <a:cubicBezTo>
                    <a:pt x="3318221" y="787746"/>
                    <a:pt x="3305317" y="822689"/>
                    <a:pt x="3279048" y="849525"/>
                  </a:cubicBezTo>
                  <a:lnTo>
                    <a:pt x="2989791" y="1145034"/>
                  </a:lnTo>
                  <a:lnTo>
                    <a:pt x="3044606" y="1218336"/>
                  </a:lnTo>
                  <a:cubicBezTo>
                    <a:pt x="3118078" y="1327089"/>
                    <a:pt x="3176264" y="1447017"/>
                    <a:pt x="3216083" y="1575038"/>
                  </a:cubicBezTo>
                  <a:lnTo>
                    <a:pt x="3237090" y="1656736"/>
                  </a:lnTo>
                  <a:lnTo>
                    <a:pt x="3654834" y="1656736"/>
                  </a:lnTo>
                  <a:cubicBezTo>
                    <a:pt x="3729939" y="1656736"/>
                    <a:pt x="3790824" y="1717621"/>
                    <a:pt x="3790824" y="1792726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8" name="椭圆 16"/>
            <p:cNvSpPr/>
            <p:nvPr/>
          </p:nvSpPr>
          <p:spPr>
            <a:xfrm rot="20817785">
              <a:off x="6355323" y="2937352"/>
              <a:ext cx="380022" cy="380024"/>
            </a:xfrm>
            <a:prstGeom prst="ellipse">
              <a:avLst/>
            </a:prstGeom>
            <a:solidFill>
              <a:srgbClr val="FEDC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3341932" y="3477326"/>
            <a:ext cx="3791085" cy="3626807"/>
            <a:chOff x="7289400" y="1806986"/>
            <a:chExt cx="3369853" cy="3223828"/>
          </a:xfrm>
          <a:solidFill>
            <a:srgbClr val="5FBCF5"/>
          </a:solidFill>
        </p:grpSpPr>
        <p:sp>
          <p:nvSpPr>
            <p:cNvPr id="10" name="任意多边形 13"/>
            <p:cNvSpPr/>
            <p:nvPr/>
          </p:nvSpPr>
          <p:spPr>
            <a:xfrm rot="16200000">
              <a:off x="7362413" y="1733973"/>
              <a:ext cx="3223828" cy="3369853"/>
            </a:xfrm>
            <a:custGeom>
              <a:avLst/>
              <a:gdLst>
                <a:gd name="connsiteX0" fmla="*/ 2850411 w 3790824"/>
                <a:gd name="connsiteY0" fmla="*/ 1980294 h 3962533"/>
                <a:gd name="connsiteX1" fmla="*/ 1914544 w 3790824"/>
                <a:gd name="connsiteY1" fmla="*/ 1044427 h 3962533"/>
                <a:gd name="connsiteX2" fmla="*/ 978677 w 3790824"/>
                <a:gd name="connsiteY2" fmla="*/ 1980294 h 3962533"/>
                <a:gd name="connsiteX3" fmla="*/ 1914544 w 3790824"/>
                <a:gd name="connsiteY3" fmla="*/ 2916161 h 3962533"/>
                <a:gd name="connsiteX4" fmla="*/ 2850411 w 3790824"/>
                <a:gd name="connsiteY4" fmla="*/ 1980294 h 3962533"/>
                <a:gd name="connsiteX5" fmla="*/ 3790824 w 3790824"/>
                <a:gd name="connsiteY5" fmla="*/ 1792726 h 3962533"/>
                <a:gd name="connsiteX6" fmla="*/ 3790824 w 3790824"/>
                <a:gd name="connsiteY6" fmla="*/ 2083454 h 3962533"/>
                <a:gd name="connsiteX7" fmla="*/ 3654834 w 3790824"/>
                <a:gd name="connsiteY7" fmla="*/ 2219444 h 3962533"/>
                <a:gd name="connsiteX8" fmla="*/ 3255083 w 3790824"/>
                <a:gd name="connsiteY8" fmla="*/ 2219444 h 3962533"/>
                <a:gd name="connsiteX9" fmla="*/ 3249665 w 3790824"/>
                <a:gd name="connsiteY9" fmla="*/ 2254949 h 3962533"/>
                <a:gd name="connsiteX10" fmla="*/ 2966153 w 3790824"/>
                <a:gd name="connsiteY10" fmla="*/ 2847168 h 3962533"/>
                <a:gd name="connsiteX11" fmla="*/ 2938885 w 3790824"/>
                <a:gd name="connsiteY11" fmla="*/ 2877170 h 3962533"/>
                <a:gd name="connsiteX12" fmla="*/ 3224970 w 3790824"/>
                <a:gd name="connsiteY12" fmla="*/ 3266562 h 3962533"/>
                <a:gd name="connsiteX13" fmla="*/ 3249805 w 3790824"/>
                <a:gd name="connsiteY13" fmla="*/ 3367637 h 3962533"/>
                <a:gd name="connsiteX14" fmla="*/ 3195895 w 3790824"/>
                <a:gd name="connsiteY14" fmla="*/ 3456670 h 3962533"/>
                <a:gd name="connsiteX15" fmla="*/ 2961603 w 3790824"/>
                <a:gd name="connsiteY15" fmla="*/ 3628803 h 3962533"/>
                <a:gd name="connsiteX16" fmla="*/ 2771495 w 3790824"/>
                <a:gd name="connsiteY16" fmla="*/ 3599728 h 3962533"/>
                <a:gd name="connsiteX17" fmla="*/ 2488779 w 3790824"/>
                <a:gd name="connsiteY17" fmla="*/ 3214923 h 3962533"/>
                <a:gd name="connsiteX18" fmla="*/ 2445010 w 3790824"/>
                <a:gd name="connsiteY18" fmla="*/ 3236007 h 3962533"/>
                <a:gd name="connsiteX19" fmla="*/ 2053883 w 3790824"/>
                <a:gd name="connsiteY19" fmla="*/ 3336067 h 3962533"/>
                <a:gd name="connsiteX20" fmla="*/ 2037562 w 3790824"/>
                <a:gd name="connsiteY20" fmla="*/ 3336891 h 3962533"/>
                <a:gd name="connsiteX21" fmla="*/ 2037562 w 3790824"/>
                <a:gd name="connsiteY21" fmla="*/ 3826543 h 3962533"/>
                <a:gd name="connsiteX22" fmla="*/ 1901572 w 3790824"/>
                <a:gd name="connsiteY22" fmla="*/ 3962533 h 3962533"/>
                <a:gd name="connsiteX23" fmla="*/ 1610844 w 3790824"/>
                <a:gd name="connsiteY23" fmla="*/ 3962533 h 3962533"/>
                <a:gd name="connsiteX24" fmla="*/ 1474854 w 3790824"/>
                <a:gd name="connsiteY24" fmla="*/ 3826543 h 3962533"/>
                <a:gd name="connsiteX25" fmla="*/ 1474854 w 3790824"/>
                <a:gd name="connsiteY25" fmla="*/ 3269232 h 3962533"/>
                <a:gd name="connsiteX26" fmla="*/ 1384078 w 3790824"/>
                <a:gd name="connsiteY26" fmla="*/ 3236007 h 3962533"/>
                <a:gd name="connsiteX27" fmla="*/ 1047671 w 3790824"/>
                <a:gd name="connsiteY27" fmla="*/ 3031904 h 3962533"/>
                <a:gd name="connsiteX28" fmla="*/ 997214 w 3790824"/>
                <a:gd name="connsiteY28" fmla="*/ 2986046 h 3962533"/>
                <a:gd name="connsiteX29" fmla="*/ 710082 w 3790824"/>
                <a:gd name="connsiteY29" fmla="*/ 3250899 h 3962533"/>
                <a:gd name="connsiteX30" fmla="*/ 517920 w 3790824"/>
                <a:gd name="connsiteY30" fmla="*/ 3243143 h 3962533"/>
                <a:gd name="connsiteX31" fmla="*/ 320802 w 3790824"/>
                <a:gd name="connsiteY31" fmla="*/ 3029444 h 3962533"/>
                <a:gd name="connsiteX32" fmla="*/ 328558 w 3790824"/>
                <a:gd name="connsiteY32" fmla="*/ 2837282 h 3962533"/>
                <a:gd name="connsiteX33" fmla="*/ 666127 w 3790824"/>
                <a:gd name="connsiteY33" fmla="*/ 2525905 h 3962533"/>
                <a:gd name="connsiteX34" fmla="*/ 658832 w 3790824"/>
                <a:gd name="connsiteY34" fmla="*/ 2510762 h 3962533"/>
                <a:gd name="connsiteX35" fmla="*/ 579423 w 3790824"/>
                <a:gd name="connsiteY35" fmla="*/ 2254949 h 3962533"/>
                <a:gd name="connsiteX36" fmla="*/ 574005 w 3790824"/>
                <a:gd name="connsiteY36" fmla="*/ 2219445 h 3962533"/>
                <a:gd name="connsiteX37" fmla="*/ 135990 w 3790824"/>
                <a:gd name="connsiteY37" fmla="*/ 2219445 h 3962533"/>
                <a:gd name="connsiteX38" fmla="*/ 0 w 3790824"/>
                <a:gd name="connsiteY38" fmla="*/ 2083455 h 3962533"/>
                <a:gd name="connsiteX39" fmla="*/ 0 w 3790824"/>
                <a:gd name="connsiteY39" fmla="*/ 1792727 h 3962533"/>
                <a:gd name="connsiteX40" fmla="*/ 135990 w 3790824"/>
                <a:gd name="connsiteY40" fmla="*/ 1656737 h 3962533"/>
                <a:gd name="connsiteX41" fmla="*/ 591998 w 3790824"/>
                <a:gd name="connsiteY41" fmla="*/ 1656737 h 3962533"/>
                <a:gd name="connsiteX42" fmla="*/ 613005 w 3790824"/>
                <a:gd name="connsiteY42" fmla="*/ 1575038 h 3962533"/>
                <a:gd name="connsiteX43" fmla="*/ 784482 w 3790824"/>
                <a:gd name="connsiteY43" fmla="*/ 1218336 h 3962533"/>
                <a:gd name="connsiteX44" fmla="*/ 848257 w 3790824"/>
                <a:gd name="connsiteY44" fmla="*/ 1133051 h 3962533"/>
                <a:gd name="connsiteX45" fmla="*/ 538492 w 3790824"/>
                <a:gd name="connsiteY45" fmla="*/ 735456 h 3962533"/>
                <a:gd name="connsiteX46" fmla="*/ 562189 w 3790824"/>
                <a:gd name="connsiteY46" fmla="*/ 544603 h 3962533"/>
                <a:gd name="connsiteX47" fmla="*/ 791529 w 3790824"/>
                <a:gd name="connsiteY47" fmla="*/ 365924 h 3962533"/>
                <a:gd name="connsiteX48" fmla="*/ 982383 w 3790824"/>
                <a:gd name="connsiteY48" fmla="*/ 389621 h 3962533"/>
                <a:gd name="connsiteX49" fmla="*/ 1281754 w 3790824"/>
                <a:gd name="connsiteY49" fmla="*/ 773875 h 3962533"/>
                <a:gd name="connsiteX50" fmla="*/ 1384078 w 3790824"/>
                <a:gd name="connsiteY50" fmla="*/ 724584 h 3962533"/>
                <a:gd name="connsiteX51" fmla="*/ 1474853 w 3790824"/>
                <a:gd name="connsiteY51" fmla="*/ 691359 h 3962533"/>
                <a:gd name="connsiteX52" fmla="*/ 1474853 w 3790824"/>
                <a:gd name="connsiteY52" fmla="*/ 135990 h 3962533"/>
                <a:gd name="connsiteX53" fmla="*/ 1610843 w 3790824"/>
                <a:gd name="connsiteY53" fmla="*/ 0 h 3962533"/>
                <a:gd name="connsiteX54" fmla="*/ 1901571 w 3790824"/>
                <a:gd name="connsiteY54" fmla="*/ 0 h 3962533"/>
                <a:gd name="connsiteX55" fmla="*/ 2037561 w 3790824"/>
                <a:gd name="connsiteY55" fmla="*/ 135990 h 3962533"/>
                <a:gd name="connsiteX56" fmla="*/ 2037561 w 3790824"/>
                <a:gd name="connsiteY56" fmla="*/ 623699 h 3962533"/>
                <a:gd name="connsiteX57" fmla="*/ 2053883 w 3790824"/>
                <a:gd name="connsiteY57" fmla="*/ 624523 h 3962533"/>
                <a:gd name="connsiteX58" fmla="*/ 2445010 w 3790824"/>
                <a:gd name="connsiteY58" fmla="*/ 724584 h 3962533"/>
                <a:gd name="connsiteX59" fmla="*/ 2559802 w 3790824"/>
                <a:gd name="connsiteY59" fmla="*/ 779881 h 3962533"/>
                <a:gd name="connsiteX60" fmla="*/ 2876923 w 3790824"/>
                <a:gd name="connsiteY60" fmla="*/ 455906 h 3962533"/>
                <a:gd name="connsiteX61" fmla="*/ 3069231 w 3790824"/>
                <a:gd name="connsiteY61" fmla="*/ 453850 h 3962533"/>
                <a:gd name="connsiteX62" fmla="*/ 3276993 w 3790824"/>
                <a:gd name="connsiteY62" fmla="*/ 657217 h 3962533"/>
                <a:gd name="connsiteX63" fmla="*/ 3317849 w 3790824"/>
                <a:gd name="connsiteY63" fmla="*/ 752945 h 3962533"/>
                <a:gd name="connsiteX64" fmla="*/ 3279048 w 3790824"/>
                <a:gd name="connsiteY64" fmla="*/ 849525 h 3962533"/>
                <a:gd name="connsiteX65" fmla="*/ 2989791 w 3790824"/>
                <a:gd name="connsiteY65" fmla="*/ 1145034 h 3962533"/>
                <a:gd name="connsiteX66" fmla="*/ 3044606 w 3790824"/>
                <a:gd name="connsiteY66" fmla="*/ 1218336 h 3962533"/>
                <a:gd name="connsiteX67" fmla="*/ 3216083 w 3790824"/>
                <a:gd name="connsiteY67" fmla="*/ 1575038 h 3962533"/>
                <a:gd name="connsiteX68" fmla="*/ 3237090 w 3790824"/>
                <a:gd name="connsiteY68" fmla="*/ 1656736 h 3962533"/>
                <a:gd name="connsiteX69" fmla="*/ 3654834 w 3790824"/>
                <a:gd name="connsiteY69" fmla="*/ 1656736 h 3962533"/>
                <a:gd name="connsiteX70" fmla="*/ 3790824 w 3790824"/>
                <a:gd name="connsiteY70" fmla="*/ 1792726 h 396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3790824" h="3962533">
                  <a:moveTo>
                    <a:pt x="2850411" y="1980294"/>
                  </a:moveTo>
                  <a:cubicBezTo>
                    <a:pt x="2850411" y="1463429"/>
                    <a:pt x="2431409" y="1044427"/>
                    <a:pt x="1914544" y="1044427"/>
                  </a:cubicBezTo>
                  <a:cubicBezTo>
                    <a:pt x="1397679" y="1044427"/>
                    <a:pt x="978677" y="1463429"/>
                    <a:pt x="978677" y="1980294"/>
                  </a:cubicBezTo>
                  <a:cubicBezTo>
                    <a:pt x="978677" y="2497159"/>
                    <a:pt x="1397679" y="2916161"/>
                    <a:pt x="1914544" y="2916161"/>
                  </a:cubicBezTo>
                  <a:cubicBezTo>
                    <a:pt x="2431409" y="2916161"/>
                    <a:pt x="2850411" y="2497159"/>
                    <a:pt x="2850411" y="1980294"/>
                  </a:cubicBezTo>
                  <a:close/>
                  <a:moveTo>
                    <a:pt x="3790824" y="1792726"/>
                  </a:moveTo>
                  <a:lnTo>
                    <a:pt x="3790824" y="2083454"/>
                  </a:lnTo>
                  <a:cubicBezTo>
                    <a:pt x="3790824" y="2158559"/>
                    <a:pt x="3729939" y="2219444"/>
                    <a:pt x="3654834" y="2219444"/>
                  </a:cubicBezTo>
                  <a:lnTo>
                    <a:pt x="3255083" y="2219444"/>
                  </a:lnTo>
                  <a:lnTo>
                    <a:pt x="3249665" y="2254949"/>
                  </a:lnTo>
                  <a:cubicBezTo>
                    <a:pt x="3204280" y="2476737"/>
                    <a:pt x="3105019" y="2678901"/>
                    <a:pt x="2966153" y="2847168"/>
                  </a:cubicBezTo>
                  <a:lnTo>
                    <a:pt x="2938885" y="2877170"/>
                  </a:lnTo>
                  <a:lnTo>
                    <a:pt x="3224970" y="3266562"/>
                  </a:lnTo>
                  <a:cubicBezTo>
                    <a:pt x="3247204" y="3296825"/>
                    <a:pt x="3255067" y="3333235"/>
                    <a:pt x="3249805" y="3367637"/>
                  </a:cubicBezTo>
                  <a:cubicBezTo>
                    <a:pt x="3244544" y="3402040"/>
                    <a:pt x="3226158" y="3434436"/>
                    <a:pt x="3195895" y="3456670"/>
                  </a:cubicBezTo>
                  <a:lnTo>
                    <a:pt x="2961603" y="3628803"/>
                  </a:lnTo>
                  <a:cubicBezTo>
                    <a:pt x="2901078" y="3673271"/>
                    <a:pt x="2815963" y="3660254"/>
                    <a:pt x="2771495" y="3599728"/>
                  </a:cubicBezTo>
                  <a:lnTo>
                    <a:pt x="2488779" y="3214923"/>
                  </a:lnTo>
                  <a:lnTo>
                    <a:pt x="2445010" y="3236007"/>
                  </a:lnTo>
                  <a:cubicBezTo>
                    <a:pt x="2322727" y="3287728"/>
                    <a:pt x="2191324" y="3322109"/>
                    <a:pt x="2053883" y="3336067"/>
                  </a:cubicBezTo>
                  <a:lnTo>
                    <a:pt x="2037562" y="3336891"/>
                  </a:lnTo>
                  <a:lnTo>
                    <a:pt x="2037562" y="3826543"/>
                  </a:lnTo>
                  <a:cubicBezTo>
                    <a:pt x="2037562" y="3901648"/>
                    <a:pt x="1976677" y="3962533"/>
                    <a:pt x="1901572" y="3962533"/>
                  </a:cubicBezTo>
                  <a:lnTo>
                    <a:pt x="1610844" y="3962533"/>
                  </a:lnTo>
                  <a:cubicBezTo>
                    <a:pt x="1535739" y="3962533"/>
                    <a:pt x="1474854" y="3901648"/>
                    <a:pt x="1474854" y="3826543"/>
                  </a:cubicBezTo>
                  <a:lnTo>
                    <a:pt x="1474854" y="3269232"/>
                  </a:lnTo>
                  <a:lnTo>
                    <a:pt x="1384078" y="3236007"/>
                  </a:lnTo>
                  <a:cubicBezTo>
                    <a:pt x="1261794" y="3184286"/>
                    <a:pt x="1148631" y="3115224"/>
                    <a:pt x="1047671" y="3031904"/>
                  </a:cubicBezTo>
                  <a:lnTo>
                    <a:pt x="997214" y="2986046"/>
                  </a:lnTo>
                  <a:lnTo>
                    <a:pt x="710082" y="3250899"/>
                  </a:lnTo>
                  <a:cubicBezTo>
                    <a:pt x="654876" y="3301821"/>
                    <a:pt x="568842" y="3298349"/>
                    <a:pt x="517920" y="3243143"/>
                  </a:cubicBezTo>
                  <a:lnTo>
                    <a:pt x="320802" y="3029444"/>
                  </a:lnTo>
                  <a:cubicBezTo>
                    <a:pt x="269879" y="2974238"/>
                    <a:pt x="273352" y="2888204"/>
                    <a:pt x="328558" y="2837282"/>
                  </a:cubicBezTo>
                  <a:lnTo>
                    <a:pt x="666127" y="2525905"/>
                  </a:lnTo>
                  <a:lnTo>
                    <a:pt x="658832" y="2510762"/>
                  </a:lnTo>
                  <a:cubicBezTo>
                    <a:pt x="624351" y="2429240"/>
                    <a:pt x="597577" y="2343664"/>
                    <a:pt x="579423" y="2254949"/>
                  </a:cubicBezTo>
                  <a:lnTo>
                    <a:pt x="574005" y="2219445"/>
                  </a:lnTo>
                  <a:lnTo>
                    <a:pt x="135990" y="2219445"/>
                  </a:lnTo>
                  <a:cubicBezTo>
                    <a:pt x="60885" y="2219445"/>
                    <a:pt x="0" y="2158560"/>
                    <a:pt x="0" y="2083455"/>
                  </a:cubicBezTo>
                  <a:lnTo>
                    <a:pt x="0" y="1792727"/>
                  </a:lnTo>
                  <a:cubicBezTo>
                    <a:pt x="0" y="1717622"/>
                    <a:pt x="60885" y="1656737"/>
                    <a:pt x="135990" y="1656737"/>
                  </a:cubicBezTo>
                  <a:lnTo>
                    <a:pt x="591998" y="1656737"/>
                  </a:lnTo>
                  <a:lnTo>
                    <a:pt x="613005" y="1575038"/>
                  </a:lnTo>
                  <a:cubicBezTo>
                    <a:pt x="652823" y="1447017"/>
                    <a:pt x="711010" y="1327089"/>
                    <a:pt x="784482" y="1218336"/>
                  </a:cubicBezTo>
                  <a:lnTo>
                    <a:pt x="848257" y="1133051"/>
                  </a:lnTo>
                  <a:lnTo>
                    <a:pt x="538492" y="735456"/>
                  </a:lnTo>
                  <a:cubicBezTo>
                    <a:pt x="492333" y="676210"/>
                    <a:pt x="502943" y="590761"/>
                    <a:pt x="562189" y="544603"/>
                  </a:cubicBezTo>
                  <a:lnTo>
                    <a:pt x="791529" y="365924"/>
                  </a:lnTo>
                  <a:cubicBezTo>
                    <a:pt x="850776" y="319765"/>
                    <a:pt x="936224" y="330375"/>
                    <a:pt x="982383" y="389621"/>
                  </a:cubicBezTo>
                  <a:lnTo>
                    <a:pt x="1281754" y="773875"/>
                  </a:lnTo>
                  <a:lnTo>
                    <a:pt x="1384078" y="724584"/>
                  </a:lnTo>
                  <a:lnTo>
                    <a:pt x="1474853" y="691359"/>
                  </a:lnTo>
                  <a:lnTo>
                    <a:pt x="1474853" y="135990"/>
                  </a:lnTo>
                  <a:cubicBezTo>
                    <a:pt x="1474853" y="60885"/>
                    <a:pt x="1535738" y="0"/>
                    <a:pt x="1610843" y="0"/>
                  </a:cubicBezTo>
                  <a:lnTo>
                    <a:pt x="1901571" y="0"/>
                  </a:lnTo>
                  <a:cubicBezTo>
                    <a:pt x="1976676" y="0"/>
                    <a:pt x="2037561" y="60885"/>
                    <a:pt x="2037561" y="135990"/>
                  </a:cubicBezTo>
                  <a:lnTo>
                    <a:pt x="2037561" y="623699"/>
                  </a:lnTo>
                  <a:lnTo>
                    <a:pt x="2053883" y="624523"/>
                  </a:lnTo>
                  <a:cubicBezTo>
                    <a:pt x="2191324" y="638481"/>
                    <a:pt x="2322727" y="672862"/>
                    <a:pt x="2445010" y="724584"/>
                  </a:cubicBezTo>
                  <a:lnTo>
                    <a:pt x="2559802" y="779881"/>
                  </a:lnTo>
                  <a:lnTo>
                    <a:pt x="2876923" y="455906"/>
                  </a:lnTo>
                  <a:cubicBezTo>
                    <a:pt x="2929460" y="402234"/>
                    <a:pt x="3015559" y="401314"/>
                    <a:pt x="3069231" y="453850"/>
                  </a:cubicBezTo>
                  <a:lnTo>
                    <a:pt x="3276993" y="657217"/>
                  </a:lnTo>
                  <a:cubicBezTo>
                    <a:pt x="3303829" y="683485"/>
                    <a:pt x="3317477" y="718144"/>
                    <a:pt x="3317849" y="752945"/>
                  </a:cubicBezTo>
                  <a:cubicBezTo>
                    <a:pt x="3318221" y="787746"/>
                    <a:pt x="3305317" y="822689"/>
                    <a:pt x="3279048" y="849525"/>
                  </a:cubicBezTo>
                  <a:lnTo>
                    <a:pt x="2989791" y="1145034"/>
                  </a:lnTo>
                  <a:lnTo>
                    <a:pt x="3044606" y="1218336"/>
                  </a:lnTo>
                  <a:cubicBezTo>
                    <a:pt x="3118078" y="1327089"/>
                    <a:pt x="3176264" y="1447017"/>
                    <a:pt x="3216083" y="1575038"/>
                  </a:cubicBezTo>
                  <a:lnTo>
                    <a:pt x="3237090" y="1656736"/>
                  </a:lnTo>
                  <a:lnTo>
                    <a:pt x="3654834" y="1656736"/>
                  </a:lnTo>
                  <a:cubicBezTo>
                    <a:pt x="3729939" y="1656736"/>
                    <a:pt x="3790824" y="1717621"/>
                    <a:pt x="3790824" y="1792726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1" name="椭圆 16"/>
            <p:cNvSpPr/>
            <p:nvPr/>
          </p:nvSpPr>
          <p:spPr>
            <a:xfrm rot="20817785">
              <a:off x="8634198" y="3060564"/>
              <a:ext cx="680258" cy="680262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组合 18"/>
          <p:cNvGrpSpPr/>
          <p:nvPr/>
        </p:nvGrpSpPr>
        <p:grpSpPr>
          <a:xfrm rot="581770">
            <a:off x="12476940" y="5898387"/>
            <a:ext cx="1149380" cy="1099574"/>
            <a:chOff x="624606" y="259596"/>
            <a:chExt cx="1927721" cy="1844187"/>
          </a:xfrm>
          <a:solidFill>
            <a:srgbClr val="F08A73"/>
          </a:solidFill>
        </p:grpSpPr>
        <p:sp>
          <p:nvSpPr>
            <p:cNvPr id="13" name="任意多边形 19"/>
            <p:cNvSpPr/>
            <p:nvPr/>
          </p:nvSpPr>
          <p:spPr>
            <a:xfrm rot="16200000">
              <a:off x="666373" y="217829"/>
              <a:ext cx="1844187" cy="1927721"/>
            </a:xfrm>
            <a:custGeom>
              <a:avLst/>
              <a:gdLst>
                <a:gd name="connsiteX0" fmla="*/ 2850411 w 3790824"/>
                <a:gd name="connsiteY0" fmla="*/ 1980294 h 3962533"/>
                <a:gd name="connsiteX1" fmla="*/ 1914544 w 3790824"/>
                <a:gd name="connsiteY1" fmla="*/ 1044427 h 3962533"/>
                <a:gd name="connsiteX2" fmla="*/ 978677 w 3790824"/>
                <a:gd name="connsiteY2" fmla="*/ 1980294 h 3962533"/>
                <a:gd name="connsiteX3" fmla="*/ 1914544 w 3790824"/>
                <a:gd name="connsiteY3" fmla="*/ 2916161 h 3962533"/>
                <a:gd name="connsiteX4" fmla="*/ 2850411 w 3790824"/>
                <a:gd name="connsiteY4" fmla="*/ 1980294 h 3962533"/>
                <a:gd name="connsiteX5" fmla="*/ 3790824 w 3790824"/>
                <a:gd name="connsiteY5" fmla="*/ 1792726 h 3962533"/>
                <a:gd name="connsiteX6" fmla="*/ 3790824 w 3790824"/>
                <a:gd name="connsiteY6" fmla="*/ 2083454 h 3962533"/>
                <a:gd name="connsiteX7" fmla="*/ 3654834 w 3790824"/>
                <a:gd name="connsiteY7" fmla="*/ 2219444 h 3962533"/>
                <a:gd name="connsiteX8" fmla="*/ 3255083 w 3790824"/>
                <a:gd name="connsiteY8" fmla="*/ 2219444 h 3962533"/>
                <a:gd name="connsiteX9" fmla="*/ 3249665 w 3790824"/>
                <a:gd name="connsiteY9" fmla="*/ 2254949 h 3962533"/>
                <a:gd name="connsiteX10" fmla="*/ 2966153 w 3790824"/>
                <a:gd name="connsiteY10" fmla="*/ 2847168 h 3962533"/>
                <a:gd name="connsiteX11" fmla="*/ 2938885 w 3790824"/>
                <a:gd name="connsiteY11" fmla="*/ 2877170 h 3962533"/>
                <a:gd name="connsiteX12" fmla="*/ 3224970 w 3790824"/>
                <a:gd name="connsiteY12" fmla="*/ 3266562 h 3962533"/>
                <a:gd name="connsiteX13" fmla="*/ 3249805 w 3790824"/>
                <a:gd name="connsiteY13" fmla="*/ 3367637 h 3962533"/>
                <a:gd name="connsiteX14" fmla="*/ 3195895 w 3790824"/>
                <a:gd name="connsiteY14" fmla="*/ 3456670 h 3962533"/>
                <a:gd name="connsiteX15" fmla="*/ 2961603 w 3790824"/>
                <a:gd name="connsiteY15" fmla="*/ 3628803 h 3962533"/>
                <a:gd name="connsiteX16" fmla="*/ 2771495 w 3790824"/>
                <a:gd name="connsiteY16" fmla="*/ 3599728 h 3962533"/>
                <a:gd name="connsiteX17" fmla="*/ 2488779 w 3790824"/>
                <a:gd name="connsiteY17" fmla="*/ 3214923 h 3962533"/>
                <a:gd name="connsiteX18" fmla="*/ 2445010 w 3790824"/>
                <a:gd name="connsiteY18" fmla="*/ 3236007 h 3962533"/>
                <a:gd name="connsiteX19" fmla="*/ 2053883 w 3790824"/>
                <a:gd name="connsiteY19" fmla="*/ 3336067 h 3962533"/>
                <a:gd name="connsiteX20" fmla="*/ 2037562 w 3790824"/>
                <a:gd name="connsiteY20" fmla="*/ 3336891 h 3962533"/>
                <a:gd name="connsiteX21" fmla="*/ 2037562 w 3790824"/>
                <a:gd name="connsiteY21" fmla="*/ 3826543 h 3962533"/>
                <a:gd name="connsiteX22" fmla="*/ 1901572 w 3790824"/>
                <a:gd name="connsiteY22" fmla="*/ 3962533 h 3962533"/>
                <a:gd name="connsiteX23" fmla="*/ 1610844 w 3790824"/>
                <a:gd name="connsiteY23" fmla="*/ 3962533 h 3962533"/>
                <a:gd name="connsiteX24" fmla="*/ 1474854 w 3790824"/>
                <a:gd name="connsiteY24" fmla="*/ 3826543 h 3962533"/>
                <a:gd name="connsiteX25" fmla="*/ 1474854 w 3790824"/>
                <a:gd name="connsiteY25" fmla="*/ 3269232 h 3962533"/>
                <a:gd name="connsiteX26" fmla="*/ 1384078 w 3790824"/>
                <a:gd name="connsiteY26" fmla="*/ 3236007 h 3962533"/>
                <a:gd name="connsiteX27" fmla="*/ 1047671 w 3790824"/>
                <a:gd name="connsiteY27" fmla="*/ 3031904 h 3962533"/>
                <a:gd name="connsiteX28" fmla="*/ 997214 w 3790824"/>
                <a:gd name="connsiteY28" fmla="*/ 2986046 h 3962533"/>
                <a:gd name="connsiteX29" fmla="*/ 710082 w 3790824"/>
                <a:gd name="connsiteY29" fmla="*/ 3250899 h 3962533"/>
                <a:gd name="connsiteX30" fmla="*/ 517920 w 3790824"/>
                <a:gd name="connsiteY30" fmla="*/ 3243143 h 3962533"/>
                <a:gd name="connsiteX31" fmla="*/ 320802 w 3790824"/>
                <a:gd name="connsiteY31" fmla="*/ 3029444 h 3962533"/>
                <a:gd name="connsiteX32" fmla="*/ 328558 w 3790824"/>
                <a:gd name="connsiteY32" fmla="*/ 2837282 h 3962533"/>
                <a:gd name="connsiteX33" fmla="*/ 666127 w 3790824"/>
                <a:gd name="connsiteY33" fmla="*/ 2525905 h 3962533"/>
                <a:gd name="connsiteX34" fmla="*/ 658832 w 3790824"/>
                <a:gd name="connsiteY34" fmla="*/ 2510762 h 3962533"/>
                <a:gd name="connsiteX35" fmla="*/ 579423 w 3790824"/>
                <a:gd name="connsiteY35" fmla="*/ 2254949 h 3962533"/>
                <a:gd name="connsiteX36" fmla="*/ 574005 w 3790824"/>
                <a:gd name="connsiteY36" fmla="*/ 2219445 h 3962533"/>
                <a:gd name="connsiteX37" fmla="*/ 135990 w 3790824"/>
                <a:gd name="connsiteY37" fmla="*/ 2219445 h 3962533"/>
                <a:gd name="connsiteX38" fmla="*/ 0 w 3790824"/>
                <a:gd name="connsiteY38" fmla="*/ 2083455 h 3962533"/>
                <a:gd name="connsiteX39" fmla="*/ 0 w 3790824"/>
                <a:gd name="connsiteY39" fmla="*/ 1792727 h 3962533"/>
                <a:gd name="connsiteX40" fmla="*/ 135990 w 3790824"/>
                <a:gd name="connsiteY40" fmla="*/ 1656737 h 3962533"/>
                <a:gd name="connsiteX41" fmla="*/ 591998 w 3790824"/>
                <a:gd name="connsiteY41" fmla="*/ 1656737 h 3962533"/>
                <a:gd name="connsiteX42" fmla="*/ 613005 w 3790824"/>
                <a:gd name="connsiteY42" fmla="*/ 1575038 h 3962533"/>
                <a:gd name="connsiteX43" fmla="*/ 784482 w 3790824"/>
                <a:gd name="connsiteY43" fmla="*/ 1218336 h 3962533"/>
                <a:gd name="connsiteX44" fmla="*/ 848257 w 3790824"/>
                <a:gd name="connsiteY44" fmla="*/ 1133051 h 3962533"/>
                <a:gd name="connsiteX45" fmla="*/ 538492 w 3790824"/>
                <a:gd name="connsiteY45" fmla="*/ 735456 h 3962533"/>
                <a:gd name="connsiteX46" fmla="*/ 562189 w 3790824"/>
                <a:gd name="connsiteY46" fmla="*/ 544603 h 3962533"/>
                <a:gd name="connsiteX47" fmla="*/ 791529 w 3790824"/>
                <a:gd name="connsiteY47" fmla="*/ 365924 h 3962533"/>
                <a:gd name="connsiteX48" fmla="*/ 982383 w 3790824"/>
                <a:gd name="connsiteY48" fmla="*/ 389621 h 3962533"/>
                <a:gd name="connsiteX49" fmla="*/ 1281754 w 3790824"/>
                <a:gd name="connsiteY49" fmla="*/ 773875 h 3962533"/>
                <a:gd name="connsiteX50" fmla="*/ 1384078 w 3790824"/>
                <a:gd name="connsiteY50" fmla="*/ 724584 h 3962533"/>
                <a:gd name="connsiteX51" fmla="*/ 1474853 w 3790824"/>
                <a:gd name="connsiteY51" fmla="*/ 691359 h 3962533"/>
                <a:gd name="connsiteX52" fmla="*/ 1474853 w 3790824"/>
                <a:gd name="connsiteY52" fmla="*/ 135990 h 3962533"/>
                <a:gd name="connsiteX53" fmla="*/ 1610843 w 3790824"/>
                <a:gd name="connsiteY53" fmla="*/ 0 h 3962533"/>
                <a:gd name="connsiteX54" fmla="*/ 1901571 w 3790824"/>
                <a:gd name="connsiteY54" fmla="*/ 0 h 3962533"/>
                <a:gd name="connsiteX55" fmla="*/ 2037561 w 3790824"/>
                <a:gd name="connsiteY55" fmla="*/ 135990 h 3962533"/>
                <a:gd name="connsiteX56" fmla="*/ 2037561 w 3790824"/>
                <a:gd name="connsiteY56" fmla="*/ 623699 h 3962533"/>
                <a:gd name="connsiteX57" fmla="*/ 2053883 w 3790824"/>
                <a:gd name="connsiteY57" fmla="*/ 624523 h 3962533"/>
                <a:gd name="connsiteX58" fmla="*/ 2445010 w 3790824"/>
                <a:gd name="connsiteY58" fmla="*/ 724584 h 3962533"/>
                <a:gd name="connsiteX59" fmla="*/ 2559802 w 3790824"/>
                <a:gd name="connsiteY59" fmla="*/ 779881 h 3962533"/>
                <a:gd name="connsiteX60" fmla="*/ 2876923 w 3790824"/>
                <a:gd name="connsiteY60" fmla="*/ 455906 h 3962533"/>
                <a:gd name="connsiteX61" fmla="*/ 3069231 w 3790824"/>
                <a:gd name="connsiteY61" fmla="*/ 453850 h 3962533"/>
                <a:gd name="connsiteX62" fmla="*/ 3276993 w 3790824"/>
                <a:gd name="connsiteY62" fmla="*/ 657217 h 3962533"/>
                <a:gd name="connsiteX63" fmla="*/ 3317849 w 3790824"/>
                <a:gd name="connsiteY63" fmla="*/ 752945 h 3962533"/>
                <a:gd name="connsiteX64" fmla="*/ 3279048 w 3790824"/>
                <a:gd name="connsiteY64" fmla="*/ 849525 h 3962533"/>
                <a:gd name="connsiteX65" fmla="*/ 2989791 w 3790824"/>
                <a:gd name="connsiteY65" fmla="*/ 1145034 h 3962533"/>
                <a:gd name="connsiteX66" fmla="*/ 3044606 w 3790824"/>
                <a:gd name="connsiteY66" fmla="*/ 1218336 h 3962533"/>
                <a:gd name="connsiteX67" fmla="*/ 3216083 w 3790824"/>
                <a:gd name="connsiteY67" fmla="*/ 1575038 h 3962533"/>
                <a:gd name="connsiteX68" fmla="*/ 3237090 w 3790824"/>
                <a:gd name="connsiteY68" fmla="*/ 1656736 h 3962533"/>
                <a:gd name="connsiteX69" fmla="*/ 3654834 w 3790824"/>
                <a:gd name="connsiteY69" fmla="*/ 1656736 h 3962533"/>
                <a:gd name="connsiteX70" fmla="*/ 3790824 w 3790824"/>
                <a:gd name="connsiteY70" fmla="*/ 1792726 h 396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3790824" h="3962533">
                  <a:moveTo>
                    <a:pt x="2850411" y="1980294"/>
                  </a:moveTo>
                  <a:cubicBezTo>
                    <a:pt x="2850411" y="1463429"/>
                    <a:pt x="2431409" y="1044427"/>
                    <a:pt x="1914544" y="1044427"/>
                  </a:cubicBezTo>
                  <a:cubicBezTo>
                    <a:pt x="1397679" y="1044427"/>
                    <a:pt x="978677" y="1463429"/>
                    <a:pt x="978677" y="1980294"/>
                  </a:cubicBezTo>
                  <a:cubicBezTo>
                    <a:pt x="978677" y="2497159"/>
                    <a:pt x="1397679" y="2916161"/>
                    <a:pt x="1914544" y="2916161"/>
                  </a:cubicBezTo>
                  <a:cubicBezTo>
                    <a:pt x="2431409" y="2916161"/>
                    <a:pt x="2850411" y="2497159"/>
                    <a:pt x="2850411" y="1980294"/>
                  </a:cubicBezTo>
                  <a:close/>
                  <a:moveTo>
                    <a:pt x="3790824" y="1792726"/>
                  </a:moveTo>
                  <a:lnTo>
                    <a:pt x="3790824" y="2083454"/>
                  </a:lnTo>
                  <a:cubicBezTo>
                    <a:pt x="3790824" y="2158559"/>
                    <a:pt x="3729939" y="2219444"/>
                    <a:pt x="3654834" y="2219444"/>
                  </a:cubicBezTo>
                  <a:lnTo>
                    <a:pt x="3255083" y="2219444"/>
                  </a:lnTo>
                  <a:lnTo>
                    <a:pt x="3249665" y="2254949"/>
                  </a:lnTo>
                  <a:cubicBezTo>
                    <a:pt x="3204280" y="2476737"/>
                    <a:pt x="3105019" y="2678901"/>
                    <a:pt x="2966153" y="2847168"/>
                  </a:cubicBezTo>
                  <a:lnTo>
                    <a:pt x="2938885" y="2877170"/>
                  </a:lnTo>
                  <a:lnTo>
                    <a:pt x="3224970" y="3266562"/>
                  </a:lnTo>
                  <a:cubicBezTo>
                    <a:pt x="3247204" y="3296825"/>
                    <a:pt x="3255067" y="3333235"/>
                    <a:pt x="3249805" y="3367637"/>
                  </a:cubicBezTo>
                  <a:cubicBezTo>
                    <a:pt x="3244544" y="3402040"/>
                    <a:pt x="3226158" y="3434436"/>
                    <a:pt x="3195895" y="3456670"/>
                  </a:cubicBezTo>
                  <a:lnTo>
                    <a:pt x="2961603" y="3628803"/>
                  </a:lnTo>
                  <a:cubicBezTo>
                    <a:pt x="2901078" y="3673271"/>
                    <a:pt x="2815963" y="3660254"/>
                    <a:pt x="2771495" y="3599728"/>
                  </a:cubicBezTo>
                  <a:lnTo>
                    <a:pt x="2488779" y="3214923"/>
                  </a:lnTo>
                  <a:lnTo>
                    <a:pt x="2445010" y="3236007"/>
                  </a:lnTo>
                  <a:cubicBezTo>
                    <a:pt x="2322727" y="3287728"/>
                    <a:pt x="2191324" y="3322109"/>
                    <a:pt x="2053883" y="3336067"/>
                  </a:cubicBezTo>
                  <a:lnTo>
                    <a:pt x="2037562" y="3336891"/>
                  </a:lnTo>
                  <a:lnTo>
                    <a:pt x="2037562" y="3826543"/>
                  </a:lnTo>
                  <a:cubicBezTo>
                    <a:pt x="2037562" y="3901648"/>
                    <a:pt x="1976677" y="3962533"/>
                    <a:pt x="1901572" y="3962533"/>
                  </a:cubicBezTo>
                  <a:lnTo>
                    <a:pt x="1610844" y="3962533"/>
                  </a:lnTo>
                  <a:cubicBezTo>
                    <a:pt x="1535739" y="3962533"/>
                    <a:pt x="1474854" y="3901648"/>
                    <a:pt x="1474854" y="3826543"/>
                  </a:cubicBezTo>
                  <a:lnTo>
                    <a:pt x="1474854" y="3269232"/>
                  </a:lnTo>
                  <a:lnTo>
                    <a:pt x="1384078" y="3236007"/>
                  </a:lnTo>
                  <a:cubicBezTo>
                    <a:pt x="1261794" y="3184286"/>
                    <a:pt x="1148631" y="3115224"/>
                    <a:pt x="1047671" y="3031904"/>
                  </a:cubicBezTo>
                  <a:lnTo>
                    <a:pt x="997214" y="2986046"/>
                  </a:lnTo>
                  <a:lnTo>
                    <a:pt x="710082" y="3250899"/>
                  </a:lnTo>
                  <a:cubicBezTo>
                    <a:pt x="654876" y="3301821"/>
                    <a:pt x="568842" y="3298349"/>
                    <a:pt x="517920" y="3243143"/>
                  </a:cubicBezTo>
                  <a:lnTo>
                    <a:pt x="320802" y="3029444"/>
                  </a:lnTo>
                  <a:cubicBezTo>
                    <a:pt x="269879" y="2974238"/>
                    <a:pt x="273352" y="2888204"/>
                    <a:pt x="328558" y="2837282"/>
                  </a:cubicBezTo>
                  <a:lnTo>
                    <a:pt x="666127" y="2525905"/>
                  </a:lnTo>
                  <a:lnTo>
                    <a:pt x="658832" y="2510762"/>
                  </a:lnTo>
                  <a:cubicBezTo>
                    <a:pt x="624351" y="2429240"/>
                    <a:pt x="597577" y="2343664"/>
                    <a:pt x="579423" y="2254949"/>
                  </a:cubicBezTo>
                  <a:lnTo>
                    <a:pt x="574005" y="2219445"/>
                  </a:lnTo>
                  <a:lnTo>
                    <a:pt x="135990" y="2219445"/>
                  </a:lnTo>
                  <a:cubicBezTo>
                    <a:pt x="60885" y="2219445"/>
                    <a:pt x="0" y="2158560"/>
                    <a:pt x="0" y="2083455"/>
                  </a:cubicBezTo>
                  <a:lnTo>
                    <a:pt x="0" y="1792727"/>
                  </a:lnTo>
                  <a:cubicBezTo>
                    <a:pt x="0" y="1717622"/>
                    <a:pt x="60885" y="1656737"/>
                    <a:pt x="135990" y="1656737"/>
                  </a:cubicBezTo>
                  <a:lnTo>
                    <a:pt x="591998" y="1656737"/>
                  </a:lnTo>
                  <a:lnTo>
                    <a:pt x="613005" y="1575038"/>
                  </a:lnTo>
                  <a:cubicBezTo>
                    <a:pt x="652823" y="1447017"/>
                    <a:pt x="711010" y="1327089"/>
                    <a:pt x="784482" y="1218336"/>
                  </a:cubicBezTo>
                  <a:lnTo>
                    <a:pt x="848257" y="1133051"/>
                  </a:lnTo>
                  <a:lnTo>
                    <a:pt x="538492" y="735456"/>
                  </a:lnTo>
                  <a:cubicBezTo>
                    <a:pt x="492333" y="676210"/>
                    <a:pt x="502943" y="590761"/>
                    <a:pt x="562189" y="544603"/>
                  </a:cubicBezTo>
                  <a:lnTo>
                    <a:pt x="791529" y="365924"/>
                  </a:lnTo>
                  <a:cubicBezTo>
                    <a:pt x="850776" y="319765"/>
                    <a:pt x="936224" y="330375"/>
                    <a:pt x="982383" y="389621"/>
                  </a:cubicBezTo>
                  <a:lnTo>
                    <a:pt x="1281754" y="773875"/>
                  </a:lnTo>
                  <a:lnTo>
                    <a:pt x="1384078" y="724584"/>
                  </a:lnTo>
                  <a:lnTo>
                    <a:pt x="1474853" y="691359"/>
                  </a:lnTo>
                  <a:lnTo>
                    <a:pt x="1474853" y="135990"/>
                  </a:lnTo>
                  <a:cubicBezTo>
                    <a:pt x="1474853" y="60885"/>
                    <a:pt x="1535738" y="0"/>
                    <a:pt x="1610843" y="0"/>
                  </a:cubicBezTo>
                  <a:lnTo>
                    <a:pt x="1901571" y="0"/>
                  </a:lnTo>
                  <a:cubicBezTo>
                    <a:pt x="1976676" y="0"/>
                    <a:pt x="2037561" y="60885"/>
                    <a:pt x="2037561" y="135990"/>
                  </a:cubicBezTo>
                  <a:lnTo>
                    <a:pt x="2037561" y="623699"/>
                  </a:lnTo>
                  <a:lnTo>
                    <a:pt x="2053883" y="624523"/>
                  </a:lnTo>
                  <a:cubicBezTo>
                    <a:pt x="2191324" y="638481"/>
                    <a:pt x="2322727" y="672862"/>
                    <a:pt x="2445010" y="724584"/>
                  </a:cubicBezTo>
                  <a:lnTo>
                    <a:pt x="2559802" y="779881"/>
                  </a:lnTo>
                  <a:lnTo>
                    <a:pt x="2876923" y="455906"/>
                  </a:lnTo>
                  <a:cubicBezTo>
                    <a:pt x="2929460" y="402234"/>
                    <a:pt x="3015559" y="401314"/>
                    <a:pt x="3069231" y="453850"/>
                  </a:cubicBezTo>
                  <a:lnTo>
                    <a:pt x="3276993" y="657217"/>
                  </a:lnTo>
                  <a:cubicBezTo>
                    <a:pt x="3303829" y="683485"/>
                    <a:pt x="3317477" y="718144"/>
                    <a:pt x="3317849" y="752945"/>
                  </a:cubicBezTo>
                  <a:cubicBezTo>
                    <a:pt x="3318221" y="787746"/>
                    <a:pt x="3305317" y="822689"/>
                    <a:pt x="3279048" y="849525"/>
                  </a:cubicBezTo>
                  <a:lnTo>
                    <a:pt x="2989791" y="1145034"/>
                  </a:lnTo>
                  <a:lnTo>
                    <a:pt x="3044606" y="1218336"/>
                  </a:lnTo>
                  <a:cubicBezTo>
                    <a:pt x="3118078" y="1327089"/>
                    <a:pt x="3176264" y="1447017"/>
                    <a:pt x="3216083" y="1575038"/>
                  </a:cubicBezTo>
                  <a:lnTo>
                    <a:pt x="3237090" y="1656736"/>
                  </a:lnTo>
                  <a:lnTo>
                    <a:pt x="3654834" y="1656736"/>
                  </a:lnTo>
                  <a:cubicBezTo>
                    <a:pt x="3729939" y="1656736"/>
                    <a:pt x="3790824" y="1717621"/>
                    <a:pt x="3790824" y="1792726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4" name="椭圆 20"/>
            <p:cNvSpPr/>
            <p:nvPr/>
          </p:nvSpPr>
          <p:spPr>
            <a:xfrm>
              <a:off x="1365034" y="958259"/>
              <a:ext cx="446860" cy="44686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endParaRPr>
            </a:p>
          </p:txBody>
        </p:sp>
      </p:grpSp>
      <p:sp>
        <p:nvSpPr>
          <p:cNvPr id="15" name="Oval 18"/>
          <p:cNvSpPr/>
          <p:nvPr/>
        </p:nvSpPr>
        <p:spPr>
          <a:xfrm>
            <a:off x="1341438" y="3695542"/>
            <a:ext cx="657225" cy="657225"/>
          </a:xfrm>
          <a:prstGeom prst="ellipse">
            <a:avLst/>
          </a:prstGeom>
          <a:noFill/>
          <a:ln w="25400" cap="flat" cmpd="sng" algn="ctr">
            <a:solidFill>
              <a:srgbClr val="5FBCF5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525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7418" name="TextBox 19"/>
          <p:cNvSpPr txBox="1"/>
          <p:nvPr/>
        </p:nvSpPr>
        <p:spPr>
          <a:xfrm>
            <a:off x="1447642" y="3848100"/>
            <a:ext cx="445293" cy="41529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algn="ctr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250" b="1" dirty="0">
                <a:solidFill>
                  <a:srgbClr val="5FBCF5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01</a:t>
            </a:r>
            <a:endParaRPr lang="en-GB" altLang="zh-CN" sz="2250" b="1" dirty="0">
              <a:solidFill>
                <a:srgbClr val="5FBCF5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7" name="Oval 21"/>
          <p:cNvSpPr/>
          <p:nvPr/>
        </p:nvSpPr>
        <p:spPr>
          <a:xfrm>
            <a:off x="1336993" y="4998244"/>
            <a:ext cx="657225" cy="657225"/>
          </a:xfrm>
          <a:prstGeom prst="ellipse">
            <a:avLst/>
          </a:prstGeom>
          <a:noFill/>
          <a:ln w="25400" cap="flat" cmpd="sng" algn="ctr">
            <a:solidFill>
              <a:srgbClr val="FEDC23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525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7420" name="TextBox 22"/>
          <p:cNvSpPr txBox="1"/>
          <p:nvPr/>
        </p:nvSpPr>
        <p:spPr>
          <a:xfrm>
            <a:off x="1415257" y="5119529"/>
            <a:ext cx="509588" cy="41529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algn="ctr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250" b="1" dirty="0">
                <a:solidFill>
                  <a:srgbClr val="FEDC23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03</a:t>
            </a:r>
            <a:endParaRPr lang="en-GB" altLang="zh-CN" sz="2250" b="1" dirty="0">
              <a:solidFill>
                <a:srgbClr val="FEDC23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9" name="Oval 24"/>
          <p:cNvSpPr/>
          <p:nvPr/>
        </p:nvSpPr>
        <p:spPr>
          <a:xfrm>
            <a:off x="1346200" y="6288405"/>
            <a:ext cx="657225" cy="657225"/>
          </a:xfrm>
          <a:prstGeom prst="ellipse">
            <a:avLst/>
          </a:prstGeom>
          <a:noFill/>
          <a:ln w="25400" cap="flat" cmpd="sng" algn="ctr">
            <a:solidFill>
              <a:srgbClr val="F08A73"/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525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7422" name="TextBox 25"/>
          <p:cNvSpPr txBox="1"/>
          <p:nvPr/>
        </p:nvSpPr>
        <p:spPr>
          <a:xfrm>
            <a:off x="1411130" y="6453664"/>
            <a:ext cx="509588" cy="41529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algn="ctr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250" b="1" dirty="0">
                <a:solidFill>
                  <a:srgbClr val="F08A73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04</a:t>
            </a:r>
            <a:endParaRPr lang="en-GB" altLang="zh-CN" sz="2250" b="1" dirty="0">
              <a:solidFill>
                <a:srgbClr val="F08A73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514600" y="3764915"/>
            <a:ext cx="8446770" cy="3689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defTabSz="1216660">
              <a:lnSpc>
                <a:spcPct val="120000"/>
              </a:lnSpc>
              <a:spcBef>
                <a:spcPct val="20000"/>
              </a:spcBef>
              <a:defRPr sz="14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just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交叉验证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：因为数据较少，采用将训练集五折交叉验证方法。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515235" y="4996180"/>
            <a:ext cx="8446770" cy="7385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defTabSz="1216660">
              <a:lnSpc>
                <a:spcPct val="120000"/>
              </a:lnSpc>
              <a:spcBef>
                <a:spcPct val="20000"/>
              </a:spcBef>
              <a:defRPr sz="14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just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数据增强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：打乱训练集中每个样例的隐式症状顺序产生更多数据进行增强，使得模型更加稳健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515235" y="6305550"/>
            <a:ext cx="8445500" cy="7385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defTabSz="1216660">
              <a:lnSpc>
                <a:spcPct val="120000"/>
              </a:lnSpc>
              <a:spcBef>
                <a:spcPct val="20000"/>
              </a:spcBef>
              <a:defRPr sz="14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just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E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nsemble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：选择每个模型下效果较稳定的几个模型分别进行预测，并将结果投票，将票数最高的疾病作为预测结果。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0"/>
            <a:ext cx="16230600" cy="3581400"/>
          </a:xfrm>
          <a:prstGeom prst="rect">
            <a:avLst/>
          </a:prstGeom>
          <a:solidFill>
            <a:srgbClr val="74AEDB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 rot="2700000">
            <a:off x="13114818" y="-284176"/>
            <a:ext cx="3950374" cy="4158288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3460115" y="4361815"/>
            <a:ext cx="927100" cy="892175"/>
            <a:chOff x="0" y="0"/>
            <a:chExt cx="2519699" cy="2519689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2519699" cy="2519689"/>
              <a:chOff x="0" y="0"/>
              <a:chExt cx="6350000" cy="6349975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6350000" cy="6349975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5">
                    <a:moveTo>
                      <a:pt x="6350000" y="3175025"/>
                    </a:moveTo>
                    <a:cubicBezTo>
                      <a:pt x="6350000" y="4928451"/>
                      <a:pt x="4928464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539279" y="571700"/>
              <a:ext cx="1441140" cy="1376289"/>
            </a:xfrm>
            <a:prstGeom prst="rect">
              <a:avLst/>
            </a:prstGeom>
          </p:spPr>
        </p:pic>
      </p:grpSp>
      <p:sp>
        <p:nvSpPr>
          <p:cNvPr id="20" name="TextBox 20"/>
          <p:cNvSpPr txBox="1"/>
          <p:nvPr/>
        </p:nvSpPr>
        <p:spPr>
          <a:xfrm>
            <a:off x="5029178" y="4305014"/>
            <a:ext cx="4234972" cy="1005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 spc="140">
                <a:solidFill>
                  <a:srgbClr val="303030"/>
                </a:solidFill>
                <a:ea typeface="思源黑体 Bold" panose="020B0600000000000000"/>
                <a:sym typeface="+mn-ea"/>
              </a:rPr>
              <a:t>疾病诊断</a:t>
            </a:r>
            <a:endParaRPr lang="zh-CN" altLang="en-US" sz="2800" spc="140">
              <a:solidFill>
                <a:srgbClr val="303030"/>
              </a:solidFill>
              <a:ea typeface="思源黑体 Bold" panose="020B0600000000000000"/>
              <a:sym typeface="+mn-ea"/>
            </a:endParaRPr>
          </a:p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 spc="140">
                <a:solidFill>
                  <a:srgbClr val="303030"/>
                </a:solidFill>
                <a:ea typeface="思源黑体 Bold" panose="020B0600000000000000"/>
                <a:sym typeface="+mn-ea"/>
              </a:rPr>
              <a:t>正确率：</a:t>
            </a:r>
            <a:r>
              <a:rPr lang="en-US" altLang="zh-CN" sz="2800" spc="140">
                <a:solidFill>
                  <a:srgbClr val="303030"/>
                </a:solidFill>
                <a:ea typeface="思源黑体 Bold" panose="020B0600000000000000"/>
                <a:sym typeface="+mn-ea"/>
              </a:rPr>
              <a:t>89.54%</a:t>
            </a:r>
            <a:endParaRPr lang="en-US" altLang="zh-CN" sz="2800" spc="140">
              <a:solidFill>
                <a:srgbClr val="303030"/>
              </a:solidFill>
              <a:ea typeface="思源黑体 Bold" panose="020B0600000000000000"/>
              <a:sym typeface="+mn-ea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981200" y="1220470"/>
            <a:ext cx="6682740" cy="1148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960"/>
              </a:lnSpc>
              <a:spcBef>
                <a:spcPct val="0"/>
              </a:spcBef>
            </a:pPr>
            <a:r>
              <a:rPr lang="zh-CN" altLang="en-US" sz="6400" spc="320">
                <a:solidFill>
                  <a:srgbClr val="FFFFFF"/>
                </a:solidFill>
                <a:ea typeface="思源黑体-超粗体 Bold"/>
              </a:rPr>
              <a:t>最终结果</a:t>
            </a:r>
            <a:endParaRPr lang="zh-CN" altLang="en-US" sz="6400" spc="320">
              <a:solidFill>
                <a:srgbClr val="FFFFFF"/>
              </a:solidFill>
              <a:ea typeface="思源黑体-超粗体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5029178" y="6134328"/>
            <a:ext cx="4234972" cy="2010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 spc="140">
                <a:solidFill>
                  <a:srgbClr val="303030"/>
                </a:solidFill>
                <a:ea typeface="思源黑体 Bold" panose="020B0600000000000000"/>
              </a:rPr>
              <a:t>症状预测</a:t>
            </a:r>
            <a:endParaRPr lang="zh-CN" altLang="en-US" sz="2800" spc="140">
              <a:solidFill>
                <a:srgbClr val="303030"/>
              </a:solidFill>
              <a:ea typeface="思源黑体 Bold" panose="020B0600000000000000"/>
            </a:endParaRPr>
          </a:p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 spc="140">
                <a:solidFill>
                  <a:srgbClr val="303030"/>
                </a:solidFill>
                <a:ea typeface="思源黑体 Bold" panose="020B0600000000000000"/>
              </a:rPr>
              <a:t>准确率：17.23</a:t>
            </a:r>
            <a:r>
              <a:rPr lang="en-US" altLang="zh-CN" sz="2800" spc="140">
                <a:solidFill>
                  <a:srgbClr val="303030"/>
                </a:solidFill>
                <a:ea typeface="思源黑体 Bold" panose="020B0600000000000000"/>
              </a:rPr>
              <a:t>%</a:t>
            </a:r>
            <a:endParaRPr lang="zh-CN" altLang="en-US" sz="2800" spc="140">
              <a:solidFill>
                <a:srgbClr val="303030"/>
              </a:solidFill>
              <a:ea typeface="思源黑体 Bold" panose="020B0600000000000000"/>
            </a:endParaRPr>
          </a:p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 spc="140">
                <a:solidFill>
                  <a:srgbClr val="303030"/>
                </a:solidFill>
                <a:ea typeface="思源黑体 Bold" panose="020B0600000000000000"/>
              </a:rPr>
              <a:t>召回率：81.29</a:t>
            </a:r>
            <a:r>
              <a:rPr lang="en-US" altLang="zh-CN" sz="2800" spc="140">
                <a:solidFill>
                  <a:srgbClr val="303030"/>
                </a:solidFill>
                <a:ea typeface="思源黑体 Bold" panose="020B0600000000000000"/>
              </a:rPr>
              <a:t>%</a:t>
            </a:r>
            <a:endParaRPr lang="zh-CN" altLang="en-US" sz="2800" spc="140">
              <a:solidFill>
                <a:srgbClr val="303030"/>
              </a:solidFill>
              <a:ea typeface="思源黑体 Bold" panose="020B0600000000000000"/>
            </a:endParaRPr>
          </a:p>
          <a:p>
            <a:pPr>
              <a:lnSpc>
                <a:spcPts val="3920"/>
              </a:lnSpc>
              <a:spcBef>
                <a:spcPct val="0"/>
              </a:spcBef>
            </a:pPr>
            <a:r>
              <a:rPr lang="en-US" altLang="zh-CN" sz="2800" spc="140">
                <a:solidFill>
                  <a:srgbClr val="303030"/>
                </a:solidFill>
                <a:ea typeface="思源黑体 Bold" panose="020B0600000000000000"/>
              </a:rPr>
              <a:t>F1-Score:	28.44%</a:t>
            </a:r>
            <a:endParaRPr lang="en-US" altLang="zh-CN" sz="2800" spc="140">
              <a:solidFill>
                <a:srgbClr val="303030"/>
              </a:solidFill>
              <a:ea typeface="思源黑体 Bold" panose="020B0600000000000000"/>
            </a:endParaRPr>
          </a:p>
        </p:txBody>
      </p:sp>
      <p:grpSp>
        <p:nvGrpSpPr>
          <p:cNvPr id="32" name="Group 8"/>
          <p:cNvGrpSpPr/>
          <p:nvPr/>
        </p:nvGrpSpPr>
        <p:grpSpPr>
          <a:xfrm>
            <a:off x="3460115" y="6541135"/>
            <a:ext cx="927100" cy="892175"/>
            <a:chOff x="0" y="0"/>
            <a:chExt cx="2519699" cy="2519689"/>
          </a:xfrm>
        </p:grpSpPr>
        <p:grpSp>
          <p:nvGrpSpPr>
            <p:cNvPr id="33" name="Group 9"/>
            <p:cNvGrpSpPr/>
            <p:nvPr/>
          </p:nvGrpSpPr>
          <p:grpSpPr>
            <a:xfrm>
              <a:off x="0" y="0"/>
              <a:ext cx="2519699" cy="2519689"/>
              <a:chOff x="0" y="0"/>
              <a:chExt cx="6350000" cy="6349975"/>
            </a:xfrm>
          </p:grpSpPr>
          <p:sp>
            <p:nvSpPr>
              <p:cNvPr id="34" name="Freeform 10"/>
              <p:cNvSpPr/>
              <p:nvPr/>
            </p:nvSpPr>
            <p:spPr>
              <a:xfrm>
                <a:off x="0" y="0"/>
                <a:ext cx="6350000" cy="6349975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5">
                    <a:moveTo>
                      <a:pt x="6350000" y="3175025"/>
                    </a:moveTo>
                    <a:cubicBezTo>
                      <a:pt x="6350000" y="4928451"/>
                      <a:pt x="4928464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pic>
          <p:nvPicPr>
            <p:cNvPr id="35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539279" y="571700"/>
              <a:ext cx="1441140" cy="1376289"/>
            </a:xfrm>
            <a:prstGeom prst="rect">
              <a:avLst/>
            </a:prstGeom>
          </p:spPr>
        </p:pic>
      </p:grpSp>
      <p:grpSp>
        <p:nvGrpSpPr>
          <p:cNvPr id="36" name="Group 8"/>
          <p:cNvGrpSpPr/>
          <p:nvPr/>
        </p:nvGrpSpPr>
        <p:grpSpPr>
          <a:xfrm>
            <a:off x="3459480" y="8720455"/>
            <a:ext cx="927100" cy="892175"/>
            <a:chOff x="0" y="0"/>
            <a:chExt cx="2519699" cy="2519689"/>
          </a:xfrm>
        </p:grpSpPr>
        <p:grpSp>
          <p:nvGrpSpPr>
            <p:cNvPr id="37" name="Group 9"/>
            <p:cNvGrpSpPr/>
            <p:nvPr/>
          </p:nvGrpSpPr>
          <p:grpSpPr>
            <a:xfrm>
              <a:off x="0" y="0"/>
              <a:ext cx="2519699" cy="2519689"/>
              <a:chOff x="0" y="0"/>
              <a:chExt cx="6350000" cy="6349975"/>
            </a:xfrm>
          </p:grpSpPr>
          <p:sp>
            <p:nvSpPr>
              <p:cNvPr id="38" name="Freeform 10"/>
              <p:cNvSpPr/>
              <p:nvPr/>
            </p:nvSpPr>
            <p:spPr>
              <a:xfrm>
                <a:off x="0" y="0"/>
                <a:ext cx="6350000" cy="6349975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5">
                    <a:moveTo>
                      <a:pt x="6350000" y="3175025"/>
                    </a:moveTo>
                    <a:cubicBezTo>
                      <a:pt x="6350000" y="4928451"/>
                      <a:pt x="4928464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pic>
          <p:nvPicPr>
            <p:cNvPr id="39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539279" y="571700"/>
              <a:ext cx="1441140" cy="1376289"/>
            </a:xfrm>
            <a:prstGeom prst="rect">
              <a:avLst/>
            </a:prstGeom>
          </p:spPr>
        </p:pic>
      </p:grpSp>
      <p:sp>
        <p:nvSpPr>
          <p:cNvPr id="44" name="TextBox 20"/>
          <p:cNvSpPr txBox="1"/>
          <p:nvPr/>
        </p:nvSpPr>
        <p:spPr>
          <a:xfrm>
            <a:off x="5029178" y="8907494"/>
            <a:ext cx="4234972" cy="50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zh-CN" altLang="en-US" sz="2800" spc="140">
                <a:solidFill>
                  <a:srgbClr val="303030"/>
                </a:solidFill>
                <a:ea typeface="思源黑体 Bold" panose="020B0600000000000000"/>
                <a:sym typeface="+mn-ea"/>
              </a:rPr>
              <a:t>总分：</a:t>
            </a:r>
            <a:r>
              <a:rPr lang="en-US" altLang="zh-CN" sz="2800" spc="140">
                <a:solidFill>
                  <a:srgbClr val="303030"/>
                </a:solidFill>
                <a:ea typeface="思源黑体 Bold" panose="020B0600000000000000"/>
                <a:sym typeface="+mn-ea"/>
              </a:rPr>
              <a:t>77.32</a:t>
            </a:r>
            <a:endParaRPr lang="en-US" altLang="zh-CN" sz="2800" spc="140">
              <a:solidFill>
                <a:srgbClr val="303030"/>
              </a:solidFill>
              <a:ea typeface="思源黑体 Bold" panose="020B0600000000000000"/>
              <a:sym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57200" y="217244"/>
            <a:ext cx="9664560" cy="10023009"/>
            <a:chOff x="0" y="0"/>
            <a:chExt cx="12886080" cy="1336401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-2700000">
              <a:off x="3232493" y="10157873"/>
              <a:ext cx="2959491" cy="2530365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-2700000">
              <a:off x="482447" y="7020718"/>
              <a:ext cx="2523301" cy="2409752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6591281" y="6072356"/>
              <a:ext cx="2915330" cy="3409742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-2485574">
              <a:off x="1214662" y="1133932"/>
              <a:ext cx="2735370" cy="287933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-367859">
              <a:off x="8971173" y="1056381"/>
              <a:ext cx="3738420" cy="3505143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-2700000">
              <a:off x="4965162" y="937552"/>
              <a:ext cx="3471402" cy="197869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-2700000">
              <a:off x="3725994" y="4386569"/>
              <a:ext cx="2979587" cy="2338976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10896568" y="4305459"/>
            <a:ext cx="6036815" cy="1066791"/>
            <a:chOff x="-101600" y="1647825"/>
            <a:chExt cx="8049086" cy="1422388"/>
          </a:xfrm>
        </p:grpSpPr>
        <p:sp>
          <p:nvSpPr>
            <p:cNvPr id="19" name="TextBox 19"/>
            <p:cNvSpPr txBox="1"/>
            <p:nvPr/>
          </p:nvSpPr>
          <p:spPr>
            <a:xfrm>
              <a:off x="-101600" y="1647825"/>
              <a:ext cx="7976489" cy="12310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7200"/>
                </a:lnSpc>
              </a:pPr>
              <a:r>
                <a:rPr lang="en-US" sz="7200">
                  <a:solidFill>
                    <a:srgbClr val="303030"/>
                  </a:solidFill>
                  <a:latin typeface="Montserrat Classic Bold" panose="00000800000000000000"/>
                </a:rPr>
                <a:t>Thank you</a:t>
              </a:r>
              <a:endParaRPr lang="en-US" sz="7200">
                <a:solidFill>
                  <a:srgbClr val="303030"/>
                </a:solidFill>
                <a:latin typeface="Montserrat Classic Bold" panose="00000800000000000000"/>
              </a:endParaRPr>
            </a:p>
          </p:txBody>
        </p:sp>
        <p:grpSp>
          <p:nvGrpSpPr>
            <p:cNvPr id="20" name="Group 20"/>
            <p:cNvGrpSpPr/>
            <p:nvPr/>
          </p:nvGrpSpPr>
          <p:grpSpPr>
            <a:xfrm>
              <a:off x="1633893" y="2968614"/>
              <a:ext cx="6313593" cy="101599"/>
              <a:chOff x="-2055658" y="269717"/>
              <a:chExt cx="3847651" cy="61917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-2055658" y="269717"/>
                <a:ext cx="3847651" cy="61917"/>
              </a:xfrm>
              <a:custGeom>
                <a:avLst/>
                <a:gdLst/>
                <a:ahLst/>
                <a:cxnLst/>
                <a:rect l="l" t="t" r="r" b="b"/>
                <a:pathLst>
                  <a:path w="1809668" h="69850">
                    <a:moveTo>
                      <a:pt x="1518838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1809668" y="69850"/>
                    </a:lnTo>
                    <a:lnTo>
                      <a:pt x="1809668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4A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04950" y="1028700"/>
            <a:ext cx="10416063" cy="82296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0" y="9258300"/>
            <a:ext cx="18288000" cy="1036452"/>
            <a:chOff x="0" y="0"/>
            <a:chExt cx="10084010" cy="571500"/>
          </a:xfrm>
        </p:grpSpPr>
        <p:sp>
          <p:nvSpPr>
            <p:cNvPr id="4" name="Freeform 4"/>
            <p:cNvSpPr/>
            <p:nvPr/>
          </p:nvSpPr>
          <p:spPr>
            <a:xfrm>
              <a:off x="0" y="255270"/>
              <a:ext cx="10084010" cy="69850"/>
            </a:xfrm>
            <a:custGeom>
              <a:avLst/>
              <a:gdLst/>
              <a:ahLst/>
              <a:cxnLst/>
              <a:rect l="l" t="t" r="r" b="b"/>
              <a:pathLst>
                <a:path w="10084010" h="69850">
                  <a:moveTo>
                    <a:pt x="979318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084010" y="69850"/>
                  </a:lnTo>
                  <a:lnTo>
                    <a:pt x="1008401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1036452"/>
            <a:chOff x="0" y="0"/>
            <a:chExt cx="10084010" cy="571500"/>
          </a:xfrm>
        </p:grpSpPr>
        <p:sp>
          <p:nvSpPr>
            <p:cNvPr id="6" name="Freeform 6"/>
            <p:cNvSpPr/>
            <p:nvPr/>
          </p:nvSpPr>
          <p:spPr>
            <a:xfrm>
              <a:off x="0" y="255270"/>
              <a:ext cx="10084010" cy="69850"/>
            </a:xfrm>
            <a:custGeom>
              <a:avLst/>
              <a:gdLst/>
              <a:ahLst/>
              <a:cxnLst/>
              <a:rect l="l" t="t" r="r" b="b"/>
              <a:pathLst>
                <a:path w="10084010" h="69850">
                  <a:moveTo>
                    <a:pt x="979318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084010" y="69850"/>
                  </a:lnTo>
                  <a:lnTo>
                    <a:pt x="1008401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AutoShape 7"/>
          <p:cNvSpPr/>
          <p:nvPr/>
        </p:nvSpPr>
        <p:spPr>
          <a:xfrm>
            <a:off x="13009105" y="0"/>
            <a:ext cx="4250195" cy="102870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 rot="-2700000">
            <a:off x="14684248" y="1866038"/>
            <a:ext cx="2219618" cy="189777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2700000">
            <a:off x="13217183" y="4327574"/>
            <a:ext cx="2234690" cy="175423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446887" y="2529869"/>
            <a:ext cx="6532190" cy="5150352"/>
            <a:chOff x="0" y="-114300"/>
            <a:chExt cx="8709587" cy="6867135"/>
          </a:xfrm>
        </p:grpSpPr>
        <p:grpSp>
          <p:nvGrpSpPr>
            <p:cNvPr id="12" name="Group 12"/>
            <p:cNvGrpSpPr/>
            <p:nvPr/>
          </p:nvGrpSpPr>
          <p:grpSpPr>
            <a:xfrm>
              <a:off x="2815988" y="1305453"/>
              <a:ext cx="3077611" cy="486200"/>
              <a:chOff x="0" y="0"/>
              <a:chExt cx="3617552" cy="5715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255270"/>
                <a:ext cx="3617552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3617552" h="69850">
                    <a:moveTo>
                      <a:pt x="3326722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3617552" y="69850"/>
                    </a:lnTo>
                    <a:lnTo>
                      <a:pt x="3617552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-114300"/>
              <a:ext cx="8709587" cy="1408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60"/>
                </a:lnSpc>
                <a:spcBef>
                  <a:spcPct val="0"/>
                </a:spcBef>
              </a:pPr>
              <a:r>
                <a:rPr lang="en-US" sz="6400" spc="320">
                  <a:solidFill>
                    <a:srgbClr val="303030"/>
                  </a:solidFill>
                  <a:ea typeface="思源黑体-超粗体" panose="020B0A00000000000000"/>
                </a:rPr>
                <a:t>目录</a:t>
              </a:r>
              <a:endParaRPr lang="en-US" sz="6400" spc="320">
                <a:solidFill>
                  <a:srgbClr val="303030"/>
                </a:solidFill>
                <a:ea typeface="思源黑体-超粗体" panose="020B0A0000000000000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754928"/>
              <a:ext cx="8709587" cy="6131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spc="140">
                  <a:solidFill>
                    <a:srgbClr val="74AEDB"/>
                  </a:solidFill>
                  <a:latin typeface="思源黑体-粗体 Bold" panose="020B0800000000000000"/>
                </a:rPr>
                <a:t>CATALOGUE</a:t>
              </a:r>
              <a:endParaRPr lang="en-US" sz="2800" spc="140">
                <a:solidFill>
                  <a:srgbClr val="74AEDB"/>
                </a:solidFill>
                <a:latin typeface="思源黑体-粗体 Bold" panose="020B0800000000000000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459192" y="2900070"/>
              <a:ext cx="5791200" cy="38527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FF0000"/>
                  </a:solidFill>
                  <a:latin typeface="Baoli SC" panose="02010600040101010101" pitchFamily="2" charset="-122"/>
                  <a:ea typeface="Baoli SC" panose="02010600040101010101" pitchFamily="2" charset="-122"/>
                </a:rPr>
                <a:t>任务回顾</a:t>
              </a:r>
              <a:endParaRPr lang="en-US" altLang="zh-CN" sz="3200" spc="105" dirty="0">
                <a:solidFill>
                  <a:srgbClr val="FF000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endParaRPr 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303030"/>
                  </a:solidFill>
                  <a:latin typeface="Baoli SC" panose="02010600040101010101" pitchFamily="2" charset="-122"/>
                  <a:ea typeface="Baoli SC" panose="02010600040101010101" pitchFamily="2" charset="-122"/>
                  <a:sym typeface="+mn-ea"/>
                </a:rPr>
                <a:t>整体流程图</a:t>
              </a:r>
              <a:endParaRPr lang="en-US" altLang="zh-CN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  <a:sym typeface="+mn-ea"/>
              </a:endParaRPr>
            </a:p>
            <a:p>
              <a:pPr>
                <a:lnSpc>
                  <a:spcPts val="3150"/>
                </a:lnSpc>
              </a:pPr>
              <a:endParaRPr 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303030"/>
                  </a:solidFill>
                  <a:latin typeface="Baoli SC" panose="02010600040101010101" pitchFamily="2" charset="-122"/>
                  <a:ea typeface="Baoli SC" panose="02010600040101010101" pitchFamily="2" charset="-122"/>
                </a:rPr>
                <a:t>症状预测模块</a:t>
              </a:r>
              <a:endParaRPr lang="en-US" altLang="zh-CN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endParaRPr lang="zh-CN" alt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303030"/>
                  </a:solidFill>
                  <a:latin typeface="Baoli SC" panose="02010600040101010101" pitchFamily="2" charset="-122"/>
                  <a:ea typeface="Baoli SC" panose="02010600040101010101" pitchFamily="2" charset="-122"/>
                  <a:sym typeface="+mn-ea"/>
                </a:rPr>
                <a:t>疾病诊断模块</a:t>
              </a:r>
              <a:endParaRPr lang="en-US" altLang="zh-CN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>
            <a:off x="14767012" y="735041"/>
            <a:ext cx="2212839" cy="266206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018780" y="1028700"/>
            <a:ext cx="6412230" cy="2074545"/>
            <a:chOff x="0" y="0"/>
            <a:chExt cx="6350000" cy="2098040"/>
          </a:xfrm>
        </p:grpSpPr>
        <p:sp>
          <p:nvSpPr>
            <p:cNvPr id="4" name="Freeform 4"/>
            <p:cNvSpPr/>
            <p:nvPr/>
          </p:nvSpPr>
          <p:spPr>
            <a:xfrm>
              <a:off x="91440" y="105410"/>
              <a:ext cx="6238240" cy="2012950"/>
            </a:xfrm>
            <a:custGeom>
              <a:avLst/>
              <a:gdLst/>
              <a:ahLst/>
              <a:cxnLst/>
              <a:rect l="l" t="t" r="r" b="b"/>
              <a:pathLst>
                <a:path w="6238240" h="2012950">
                  <a:moveTo>
                    <a:pt x="5615940" y="1469390"/>
                  </a:moveTo>
                  <a:cubicBezTo>
                    <a:pt x="5615940" y="1463040"/>
                    <a:pt x="5617210" y="1457960"/>
                    <a:pt x="5617210" y="1451610"/>
                  </a:cubicBezTo>
                  <a:lnTo>
                    <a:pt x="5617210" y="467360"/>
                  </a:lnTo>
                  <a:cubicBezTo>
                    <a:pt x="5617210" y="210820"/>
                    <a:pt x="5407660" y="0"/>
                    <a:pt x="5151120" y="0"/>
                  </a:cubicBezTo>
                  <a:lnTo>
                    <a:pt x="467360" y="0"/>
                  </a:lnTo>
                  <a:cubicBezTo>
                    <a:pt x="210820" y="0"/>
                    <a:pt x="0" y="210820"/>
                    <a:pt x="0" y="467360"/>
                  </a:cubicBezTo>
                  <a:lnTo>
                    <a:pt x="0" y="1451610"/>
                  </a:lnTo>
                  <a:cubicBezTo>
                    <a:pt x="0" y="1708150"/>
                    <a:pt x="209550" y="1918970"/>
                    <a:pt x="466090" y="1918970"/>
                  </a:cubicBezTo>
                  <a:lnTo>
                    <a:pt x="5149850" y="1918970"/>
                  </a:lnTo>
                  <a:cubicBezTo>
                    <a:pt x="5262880" y="1918970"/>
                    <a:pt x="5367020" y="1878330"/>
                    <a:pt x="5447030" y="1811020"/>
                  </a:cubicBezTo>
                  <a:cubicBezTo>
                    <a:pt x="5577840" y="1878330"/>
                    <a:pt x="5890260" y="2012950"/>
                    <a:pt x="6236970" y="1816100"/>
                  </a:cubicBezTo>
                  <a:cubicBezTo>
                    <a:pt x="6238240" y="1816100"/>
                    <a:pt x="5925820" y="1817370"/>
                    <a:pt x="5615940" y="1469390"/>
                  </a:cubicBezTo>
                  <a:close/>
                </a:path>
              </a:pathLst>
            </a:custGeom>
            <a:solidFill>
              <a:srgbClr val="A8A8A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3302458" y="3843259"/>
            <a:ext cx="5944781" cy="2039060"/>
            <a:chOff x="0" y="0"/>
            <a:chExt cx="6350000" cy="2178050"/>
          </a:xfrm>
        </p:grpSpPr>
        <p:sp>
          <p:nvSpPr>
            <p:cNvPr id="6" name="Freeform 6"/>
            <p:cNvSpPr/>
            <p:nvPr/>
          </p:nvSpPr>
          <p:spPr>
            <a:xfrm>
              <a:off x="83820" y="163830"/>
              <a:ext cx="6236970" cy="1934210"/>
            </a:xfrm>
            <a:custGeom>
              <a:avLst/>
              <a:gdLst/>
              <a:ahLst/>
              <a:cxnLst/>
              <a:rect l="l" t="t" r="r" b="b"/>
              <a:pathLst>
                <a:path w="6236970" h="1934210">
                  <a:moveTo>
                    <a:pt x="6235700" y="979170"/>
                  </a:moveTo>
                  <a:lnTo>
                    <a:pt x="6235700" y="467360"/>
                  </a:lnTo>
                  <a:cubicBezTo>
                    <a:pt x="6235700" y="210820"/>
                    <a:pt x="6026150" y="0"/>
                    <a:pt x="5769610" y="0"/>
                  </a:cubicBezTo>
                  <a:lnTo>
                    <a:pt x="1085850" y="0"/>
                  </a:lnTo>
                  <a:cubicBezTo>
                    <a:pt x="829310" y="0"/>
                    <a:pt x="619760" y="209550"/>
                    <a:pt x="619760" y="467360"/>
                  </a:cubicBezTo>
                  <a:lnTo>
                    <a:pt x="619760" y="1372870"/>
                  </a:lnTo>
                  <a:cubicBezTo>
                    <a:pt x="619760" y="1379220"/>
                    <a:pt x="621030" y="1384300"/>
                    <a:pt x="621030" y="1390650"/>
                  </a:cubicBezTo>
                  <a:cubicBezTo>
                    <a:pt x="311150" y="1738630"/>
                    <a:pt x="0" y="1737360"/>
                    <a:pt x="0" y="1737360"/>
                  </a:cubicBezTo>
                  <a:cubicBezTo>
                    <a:pt x="346710" y="1934210"/>
                    <a:pt x="659130" y="1799590"/>
                    <a:pt x="789940" y="1732280"/>
                  </a:cubicBezTo>
                  <a:cubicBezTo>
                    <a:pt x="871220" y="1799590"/>
                    <a:pt x="974090" y="1840230"/>
                    <a:pt x="1087120" y="1840230"/>
                  </a:cubicBezTo>
                  <a:lnTo>
                    <a:pt x="5770880" y="1840230"/>
                  </a:lnTo>
                  <a:cubicBezTo>
                    <a:pt x="6027420" y="1840230"/>
                    <a:pt x="6236970" y="1630680"/>
                    <a:pt x="6236970" y="1372870"/>
                  </a:cubicBezTo>
                  <a:lnTo>
                    <a:pt x="6235700" y="979170"/>
                  </a:lnTo>
                  <a:close/>
                </a:path>
              </a:pathLst>
            </a:custGeom>
            <a:solidFill>
              <a:srgbClr val="63B32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8318651" y="1409848"/>
            <a:ext cx="5488981" cy="1251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80"/>
              </a:lnSpc>
            </a:pPr>
            <a:r>
              <a:rPr lang="en-US" sz="3250" spc="162">
                <a:solidFill>
                  <a:srgbClr val="000000"/>
                </a:solidFill>
                <a:latin typeface="思源黑体" panose="020B0500000000000000"/>
              </a:rPr>
              <a:t>Hi,我是THiFLY 医疗专家。您哪里不舒服？</a:t>
            </a:r>
            <a:endParaRPr lang="en-US" sz="3250" spc="162">
              <a:solidFill>
                <a:srgbClr val="000000"/>
              </a:solidFill>
              <a:latin typeface="思源黑体" panose="020B05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71617" y="4245569"/>
            <a:ext cx="3347034" cy="113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0"/>
              </a:lnSpc>
            </a:pPr>
            <a:r>
              <a:rPr lang="en-US" sz="3100" spc="155">
                <a:solidFill>
                  <a:srgbClr val="000000"/>
                </a:solidFill>
                <a:ea typeface="思源黑体" panose="020B0500000000000000"/>
              </a:rPr>
              <a:t>医生，我流鼻涕，而且咳痰</a:t>
            </a:r>
            <a:endParaRPr lang="en-US" sz="3100" spc="155">
              <a:solidFill>
                <a:srgbClr val="000000"/>
              </a:solidFill>
              <a:ea typeface="思源黑体" panose="020B0500000000000000"/>
            </a:endParaRPr>
          </a:p>
        </p:txBody>
      </p:sp>
      <p:pic>
        <p:nvPicPr>
          <p:cNvPr id="11" name="图片 10" descr="小男孩"/>
          <p:cNvPicPr>
            <a:picLocks noChangeAspect="1"/>
          </p:cNvPicPr>
          <p:nvPr/>
        </p:nvPicPr>
        <p:blipFill>
          <a:blip r:embed="rId3"/>
          <a:srcRect r="48333" b="-2346"/>
          <a:stretch>
            <a:fillRect/>
          </a:stretch>
        </p:blipFill>
        <p:spPr>
          <a:xfrm>
            <a:off x="533400" y="4245610"/>
            <a:ext cx="2137410" cy="23818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>
            <a:off x="15202563" y="6986539"/>
            <a:ext cx="2212839" cy="266206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5710159" y="406307"/>
            <a:ext cx="9362442" cy="791126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662377" y="2202895"/>
            <a:ext cx="6574307" cy="3866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315" lvl="1" indent="0" algn="ctr">
              <a:lnSpc>
                <a:spcPts val="5025"/>
              </a:lnSpc>
              <a:buFont typeface="Arial" panose="020B0604020202020204"/>
              <a:buNone/>
            </a:pPr>
            <a:r>
              <a:rPr lang="en-US" sz="3350" spc="167">
                <a:solidFill>
                  <a:srgbClr val="000000"/>
                </a:solidFill>
                <a:latin typeface="思源黑体" panose="020B0500000000000000"/>
              </a:rPr>
              <a:t>1.</a:t>
            </a:r>
            <a:r>
              <a:rPr lang="en-US" sz="3350" spc="167">
                <a:solidFill>
                  <a:srgbClr val="000000"/>
                </a:solidFill>
                <a:ea typeface="思源黑体" panose="020B0500000000000000"/>
              </a:rPr>
              <a:t> 根据流鼻涕、咳痰的症状，病人可能是鼻炎，</a:t>
            </a:r>
            <a:endParaRPr lang="en-US" sz="3350" spc="167">
              <a:solidFill>
                <a:srgbClr val="000000"/>
              </a:solidFill>
              <a:ea typeface="思源黑体" panose="020B0500000000000000"/>
            </a:endParaRPr>
          </a:p>
          <a:p>
            <a:pPr marL="361315" lvl="1" indent="0" algn="ctr">
              <a:lnSpc>
                <a:spcPts val="5025"/>
              </a:lnSpc>
              <a:buFont typeface="Arial" panose="020B0604020202020204"/>
              <a:buNone/>
            </a:pPr>
            <a:r>
              <a:rPr lang="en-US" sz="3350" spc="167">
                <a:solidFill>
                  <a:srgbClr val="000000"/>
                </a:solidFill>
                <a:ea typeface="思源黑体" panose="020B0500000000000000"/>
              </a:rPr>
              <a:t>也可能是肺炎。</a:t>
            </a:r>
            <a:endParaRPr lang="en-US" sz="3350" spc="167">
              <a:solidFill>
                <a:srgbClr val="000000"/>
              </a:solidFill>
              <a:ea typeface="思源黑体" panose="020B0500000000000000"/>
            </a:endParaRPr>
          </a:p>
          <a:p>
            <a:pPr algn="ctr">
              <a:lnSpc>
                <a:spcPts val="5025"/>
              </a:lnSpc>
            </a:pPr>
            <a:r>
              <a:rPr lang="en-US" sz="3350" spc="167">
                <a:solidFill>
                  <a:srgbClr val="000000"/>
                </a:solidFill>
                <a:latin typeface="思源黑体" panose="020B0500000000000000"/>
              </a:rPr>
              <a:t>2. </a:t>
            </a:r>
            <a:r>
              <a:rPr lang="en-US" sz="3350" spc="167">
                <a:solidFill>
                  <a:srgbClr val="000000"/>
                </a:solidFill>
                <a:ea typeface="思源黑体" panose="020B0500000000000000"/>
              </a:rPr>
              <a:t>如果是鼻炎的话，可能还有咳嗽、打喷嚏等症状。如果是肺炎，那么可能会发热。</a:t>
            </a:r>
            <a:endParaRPr lang="en-US" sz="3350" spc="167">
              <a:solidFill>
                <a:srgbClr val="000000"/>
              </a:solidFill>
              <a:ea typeface="思源黑体" panose="020B050000000000000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>
            <a:off x="14767012" y="735041"/>
            <a:ext cx="2212839" cy="266206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151297" y="735041"/>
            <a:ext cx="6279489" cy="2074743"/>
            <a:chOff x="0" y="0"/>
            <a:chExt cx="6350000" cy="2098040"/>
          </a:xfrm>
        </p:grpSpPr>
        <p:sp>
          <p:nvSpPr>
            <p:cNvPr id="4" name="Freeform 4"/>
            <p:cNvSpPr/>
            <p:nvPr/>
          </p:nvSpPr>
          <p:spPr>
            <a:xfrm>
              <a:off x="91440" y="105410"/>
              <a:ext cx="6238240" cy="2012950"/>
            </a:xfrm>
            <a:custGeom>
              <a:avLst/>
              <a:gdLst/>
              <a:ahLst/>
              <a:cxnLst/>
              <a:rect l="l" t="t" r="r" b="b"/>
              <a:pathLst>
                <a:path w="6238240" h="2012950">
                  <a:moveTo>
                    <a:pt x="5615940" y="1469390"/>
                  </a:moveTo>
                  <a:cubicBezTo>
                    <a:pt x="5615940" y="1463040"/>
                    <a:pt x="5617210" y="1457960"/>
                    <a:pt x="5617210" y="1451610"/>
                  </a:cubicBezTo>
                  <a:lnTo>
                    <a:pt x="5617210" y="467360"/>
                  </a:lnTo>
                  <a:cubicBezTo>
                    <a:pt x="5617210" y="210820"/>
                    <a:pt x="5407660" y="0"/>
                    <a:pt x="5151120" y="0"/>
                  </a:cubicBezTo>
                  <a:lnTo>
                    <a:pt x="467360" y="0"/>
                  </a:lnTo>
                  <a:cubicBezTo>
                    <a:pt x="210820" y="0"/>
                    <a:pt x="0" y="210820"/>
                    <a:pt x="0" y="467360"/>
                  </a:cubicBezTo>
                  <a:lnTo>
                    <a:pt x="0" y="1451610"/>
                  </a:lnTo>
                  <a:cubicBezTo>
                    <a:pt x="0" y="1708150"/>
                    <a:pt x="209550" y="1918970"/>
                    <a:pt x="466090" y="1918970"/>
                  </a:cubicBezTo>
                  <a:lnTo>
                    <a:pt x="5149850" y="1918970"/>
                  </a:lnTo>
                  <a:cubicBezTo>
                    <a:pt x="5262880" y="1918970"/>
                    <a:pt x="5367020" y="1878330"/>
                    <a:pt x="5447030" y="1811020"/>
                  </a:cubicBezTo>
                  <a:cubicBezTo>
                    <a:pt x="5577840" y="1878330"/>
                    <a:pt x="5890260" y="2012950"/>
                    <a:pt x="6236970" y="1816100"/>
                  </a:cubicBezTo>
                  <a:cubicBezTo>
                    <a:pt x="6238240" y="1816100"/>
                    <a:pt x="5925820" y="1817370"/>
                    <a:pt x="5615940" y="1469390"/>
                  </a:cubicBezTo>
                  <a:close/>
                </a:path>
              </a:pathLst>
            </a:custGeom>
            <a:solidFill>
              <a:srgbClr val="A8A8A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919626" y="2899542"/>
            <a:ext cx="5944781" cy="2039060"/>
            <a:chOff x="0" y="0"/>
            <a:chExt cx="6350000" cy="2178050"/>
          </a:xfrm>
        </p:grpSpPr>
        <p:sp>
          <p:nvSpPr>
            <p:cNvPr id="6" name="Freeform 6"/>
            <p:cNvSpPr/>
            <p:nvPr/>
          </p:nvSpPr>
          <p:spPr>
            <a:xfrm>
              <a:off x="83820" y="163830"/>
              <a:ext cx="6236970" cy="1934210"/>
            </a:xfrm>
            <a:custGeom>
              <a:avLst/>
              <a:gdLst/>
              <a:ahLst/>
              <a:cxnLst/>
              <a:rect l="l" t="t" r="r" b="b"/>
              <a:pathLst>
                <a:path w="6236970" h="1934210">
                  <a:moveTo>
                    <a:pt x="6235700" y="979170"/>
                  </a:moveTo>
                  <a:lnTo>
                    <a:pt x="6235700" y="467360"/>
                  </a:lnTo>
                  <a:cubicBezTo>
                    <a:pt x="6235700" y="210820"/>
                    <a:pt x="6026150" y="0"/>
                    <a:pt x="5769610" y="0"/>
                  </a:cubicBezTo>
                  <a:lnTo>
                    <a:pt x="1085850" y="0"/>
                  </a:lnTo>
                  <a:cubicBezTo>
                    <a:pt x="829310" y="0"/>
                    <a:pt x="619760" y="209550"/>
                    <a:pt x="619760" y="467360"/>
                  </a:cubicBezTo>
                  <a:lnTo>
                    <a:pt x="619760" y="1372870"/>
                  </a:lnTo>
                  <a:cubicBezTo>
                    <a:pt x="619760" y="1379220"/>
                    <a:pt x="621030" y="1384300"/>
                    <a:pt x="621030" y="1390650"/>
                  </a:cubicBezTo>
                  <a:cubicBezTo>
                    <a:pt x="311150" y="1738630"/>
                    <a:pt x="0" y="1737360"/>
                    <a:pt x="0" y="1737360"/>
                  </a:cubicBezTo>
                  <a:cubicBezTo>
                    <a:pt x="346710" y="1934210"/>
                    <a:pt x="659130" y="1799590"/>
                    <a:pt x="789940" y="1732280"/>
                  </a:cubicBezTo>
                  <a:cubicBezTo>
                    <a:pt x="871220" y="1799590"/>
                    <a:pt x="974090" y="1840230"/>
                    <a:pt x="1087120" y="1840230"/>
                  </a:cubicBezTo>
                  <a:lnTo>
                    <a:pt x="5770880" y="1840230"/>
                  </a:lnTo>
                  <a:cubicBezTo>
                    <a:pt x="6027420" y="1840230"/>
                    <a:pt x="6236970" y="1630680"/>
                    <a:pt x="6236970" y="1372870"/>
                  </a:cubicBezTo>
                  <a:lnTo>
                    <a:pt x="6235700" y="979170"/>
                  </a:lnTo>
                  <a:close/>
                </a:path>
              </a:pathLst>
            </a:custGeom>
            <a:solidFill>
              <a:srgbClr val="63B32F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>
            <a:off x="14767012" y="4938602"/>
            <a:ext cx="2212839" cy="266206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8318651" y="1119999"/>
            <a:ext cx="5488981" cy="119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0"/>
              </a:lnSpc>
              <a:buClrTx/>
              <a:buSzTx/>
              <a:buFontTx/>
            </a:pPr>
            <a:r>
              <a:rPr lang="en-US" sz="3100" spc="155">
                <a:solidFill>
                  <a:srgbClr val="000000"/>
                </a:solidFill>
                <a:ea typeface="思源黑体" panose="020B0500000000000000"/>
              </a:rPr>
              <a:t>Hi, 我是THiFLY 医疗专家。您哪里不舒服？</a:t>
            </a:r>
            <a:endParaRPr lang="en-US" sz="3100" spc="155">
              <a:solidFill>
                <a:srgbClr val="000000"/>
              </a:solidFill>
              <a:ea typeface="思源黑体" panose="020B05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523281" y="3301852"/>
            <a:ext cx="3347034" cy="113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0"/>
              </a:lnSpc>
            </a:pPr>
            <a:r>
              <a:rPr lang="en-US" sz="3100" spc="155">
                <a:solidFill>
                  <a:srgbClr val="000000"/>
                </a:solidFill>
                <a:ea typeface="思源黑体" panose="020B0500000000000000"/>
              </a:rPr>
              <a:t>医生，我流鼻涕，而且咳痰</a:t>
            </a:r>
            <a:endParaRPr lang="en-US" sz="3100" spc="155">
              <a:solidFill>
                <a:srgbClr val="000000"/>
              </a:solidFill>
              <a:ea typeface="思源黑体" panose="020B0500000000000000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8318651" y="5143500"/>
            <a:ext cx="6279489" cy="1594535"/>
            <a:chOff x="0" y="0"/>
            <a:chExt cx="6350000" cy="1612440"/>
          </a:xfrm>
        </p:grpSpPr>
        <p:sp>
          <p:nvSpPr>
            <p:cNvPr id="11" name="Freeform 11"/>
            <p:cNvSpPr/>
            <p:nvPr/>
          </p:nvSpPr>
          <p:spPr>
            <a:xfrm>
              <a:off x="91440" y="105410"/>
              <a:ext cx="6238240" cy="1527350"/>
            </a:xfrm>
            <a:custGeom>
              <a:avLst/>
              <a:gdLst/>
              <a:ahLst/>
              <a:cxnLst/>
              <a:rect l="l" t="t" r="r" b="b"/>
              <a:pathLst>
                <a:path w="6238240" h="1527350">
                  <a:moveTo>
                    <a:pt x="5615940" y="983790"/>
                  </a:moveTo>
                  <a:cubicBezTo>
                    <a:pt x="5615940" y="977440"/>
                    <a:pt x="5617210" y="972360"/>
                    <a:pt x="5617210" y="966010"/>
                  </a:cubicBezTo>
                  <a:lnTo>
                    <a:pt x="5617210" y="467360"/>
                  </a:lnTo>
                  <a:cubicBezTo>
                    <a:pt x="5617210" y="210820"/>
                    <a:pt x="5407660" y="0"/>
                    <a:pt x="5151120" y="0"/>
                  </a:cubicBezTo>
                  <a:lnTo>
                    <a:pt x="467360" y="0"/>
                  </a:lnTo>
                  <a:cubicBezTo>
                    <a:pt x="210820" y="0"/>
                    <a:pt x="0" y="210820"/>
                    <a:pt x="0" y="467360"/>
                  </a:cubicBezTo>
                  <a:lnTo>
                    <a:pt x="0" y="966010"/>
                  </a:lnTo>
                  <a:cubicBezTo>
                    <a:pt x="0" y="1222550"/>
                    <a:pt x="209550" y="1433370"/>
                    <a:pt x="466090" y="1433370"/>
                  </a:cubicBezTo>
                  <a:lnTo>
                    <a:pt x="5149850" y="1433370"/>
                  </a:lnTo>
                  <a:cubicBezTo>
                    <a:pt x="5262880" y="1433370"/>
                    <a:pt x="5367020" y="1392730"/>
                    <a:pt x="5447030" y="1325420"/>
                  </a:cubicBezTo>
                  <a:cubicBezTo>
                    <a:pt x="5577840" y="1392730"/>
                    <a:pt x="5890260" y="1527350"/>
                    <a:pt x="6236970" y="1330500"/>
                  </a:cubicBezTo>
                  <a:cubicBezTo>
                    <a:pt x="6238240" y="1330500"/>
                    <a:pt x="5925820" y="1331770"/>
                    <a:pt x="5615940" y="983790"/>
                  </a:cubicBezTo>
                  <a:close/>
                </a:path>
              </a:pathLst>
            </a:custGeom>
            <a:solidFill>
              <a:srgbClr val="A8A8A8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8975829" y="5288354"/>
            <a:ext cx="4630424" cy="1209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80"/>
              </a:lnSpc>
            </a:pPr>
            <a:r>
              <a:rPr lang="en-US" sz="3250" spc="162">
                <a:solidFill>
                  <a:srgbClr val="000000"/>
                </a:solidFill>
                <a:ea typeface="思源黑体" panose="020B0500000000000000"/>
              </a:rPr>
              <a:t>有没有发热、咳嗽、打喷嚏？</a:t>
            </a:r>
            <a:endParaRPr lang="en-US" sz="3250" spc="162">
              <a:solidFill>
                <a:srgbClr val="000000"/>
              </a:solidFill>
              <a:ea typeface="思源黑体" panose="020B0500000000000000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3224407" y="6738035"/>
            <a:ext cx="5944781" cy="2039060"/>
            <a:chOff x="0" y="0"/>
            <a:chExt cx="6350000" cy="2178050"/>
          </a:xfrm>
        </p:grpSpPr>
        <p:sp>
          <p:nvSpPr>
            <p:cNvPr id="14" name="Freeform 14"/>
            <p:cNvSpPr/>
            <p:nvPr/>
          </p:nvSpPr>
          <p:spPr>
            <a:xfrm>
              <a:off x="83820" y="163830"/>
              <a:ext cx="6236970" cy="1934210"/>
            </a:xfrm>
            <a:custGeom>
              <a:avLst/>
              <a:gdLst/>
              <a:ahLst/>
              <a:cxnLst/>
              <a:rect l="l" t="t" r="r" b="b"/>
              <a:pathLst>
                <a:path w="6236970" h="1934210">
                  <a:moveTo>
                    <a:pt x="6235700" y="979170"/>
                  </a:moveTo>
                  <a:lnTo>
                    <a:pt x="6235700" y="467360"/>
                  </a:lnTo>
                  <a:cubicBezTo>
                    <a:pt x="6235700" y="210820"/>
                    <a:pt x="6026150" y="0"/>
                    <a:pt x="5769610" y="0"/>
                  </a:cubicBezTo>
                  <a:lnTo>
                    <a:pt x="1085850" y="0"/>
                  </a:lnTo>
                  <a:cubicBezTo>
                    <a:pt x="829310" y="0"/>
                    <a:pt x="619760" y="209550"/>
                    <a:pt x="619760" y="467360"/>
                  </a:cubicBezTo>
                  <a:lnTo>
                    <a:pt x="619760" y="1372870"/>
                  </a:lnTo>
                  <a:cubicBezTo>
                    <a:pt x="619760" y="1379220"/>
                    <a:pt x="621030" y="1384300"/>
                    <a:pt x="621030" y="1390650"/>
                  </a:cubicBezTo>
                  <a:cubicBezTo>
                    <a:pt x="311150" y="1738630"/>
                    <a:pt x="0" y="1737360"/>
                    <a:pt x="0" y="1737360"/>
                  </a:cubicBezTo>
                  <a:cubicBezTo>
                    <a:pt x="346710" y="1934210"/>
                    <a:pt x="659130" y="1799590"/>
                    <a:pt x="789940" y="1732280"/>
                  </a:cubicBezTo>
                  <a:cubicBezTo>
                    <a:pt x="871220" y="1799590"/>
                    <a:pt x="974090" y="1840230"/>
                    <a:pt x="1087120" y="1840230"/>
                  </a:cubicBezTo>
                  <a:lnTo>
                    <a:pt x="5770880" y="1840230"/>
                  </a:lnTo>
                  <a:cubicBezTo>
                    <a:pt x="6027420" y="1840230"/>
                    <a:pt x="6236970" y="1630680"/>
                    <a:pt x="6236970" y="1372870"/>
                  </a:cubicBezTo>
                  <a:lnTo>
                    <a:pt x="6235700" y="979170"/>
                  </a:lnTo>
                  <a:close/>
                </a:path>
              </a:pathLst>
            </a:custGeom>
            <a:solidFill>
              <a:srgbClr val="63B32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804263" y="7140345"/>
            <a:ext cx="3347034" cy="113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0"/>
              </a:lnSpc>
            </a:pPr>
            <a:r>
              <a:rPr lang="en-US" sz="3100" spc="155">
                <a:solidFill>
                  <a:srgbClr val="000000"/>
                </a:solidFill>
                <a:ea typeface="思源黑体" panose="020B0500000000000000"/>
              </a:rPr>
              <a:t>没有发热，但是有咳嗽和打喷嚏</a:t>
            </a:r>
            <a:endParaRPr lang="en-US" sz="3100" spc="155">
              <a:solidFill>
                <a:srgbClr val="000000"/>
              </a:solidFill>
              <a:ea typeface="思源黑体" panose="020B0500000000000000"/>
            </a:endParaRPr>
          </a:p>
        </p:txBody>
      </p:sp>
      <p:pic>
        <p:nvPicPr>
          <p:cNvPr id="16" name="图片 15" descr="小男孩"/>
          <p:cNvPicPr>
            <a:picLocks noChangeAspect="1"/>
          </p:cNvPicPr>
          <p:nvPr/>
        </p:nvPicPr>
        <p:blipFill>
          <a:blip r:embed="rId3"/>
          <a:srcRect r="48333" b="-2346"/>
          <a:stretch>
            <a:fillRect/>
          </a:stretch>
        </p:blipFill>
        <p:spPr>
          <a:xfrm>
            <a:off x="533400" y="3238500"/>
            <a:ext cx="2137410" cy="2381885"/>
          </a:xfrm>
          <a:prstGeom prst="rect">
            <a:avLst/>
          </a:prstGeom>
        </p:spPr>
      </p:pic>
      <p:pic>
        <p:nvPicPr>
          <p:cNvPr id="17" name="图片 16" descr="小男孩"/>
          <p:cNvPicPr>
            <a:picLocks noChangeAspect="1"/>
          </p:cNvPicPr>
          <p:nvPr/>
        </p:nvPicPr>
        <p:blipFill>
          <a:blip r:embed="rId3"/>
          <a:srcRect r="48333" b="-2346"/>
          <a:stretch>
            <a:fillRect/>
          </a:stretch>
        </p:blipFill>
        <p:spPr>
          <a:xfrm>
            <a:off x="533400" y="7124700"/>
            <a:ext cx="2137410" cy="23818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>
            <a:off x="14767012" y="735041"/>
            <a:ext cx="2212839" cy="266206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151297" y="735041"/>
            <a:ext cx="6279489" cy="1446794"/>
            <a:chOff x="0" y="0"/>
            <a:chExt cx="6350000" cy="1463040"/>
          </a:xfrm>
        </p:grpSpPr>
        <p:sp>
          <p:nvSpPr>
            <p:cNvPr id="4" name="Freeform 4"/>
            <p:cNvSpPr/>
            <p:nvPr/>
          </p:nvSpPr>
          <p:spPr>
            <a:xfrm>
              <a:off x="91440" y="105410"/>
              <a:ext cx="6238240" cy="1377950"/>
            </a:xfrm>
            <a:custGeom>
              <a:avLst/>
              <a:gdLst/>
              <a:ahLst/>
              <a:cxnLst/>
              <a:rect l="l" t="t" r="r" b="b"/>
              <a:pathLst>
                <a:path w="6238240" h="1377950">
                  <a:moveTo>
                    <a:pt x="5615940" y="834390"/>
                  </a:moveTo>
                  <a:cubicBezTo>
                    <a:pt x="5615940" y="828040"/>
                    <a:pt x="5617210" y="822960"/>
                    <a:pt x="5617210" y="816610"/>
                  </a:cubicBezTo>
                  <a:lnTo>
                    <a:pt x="5617210" y="467360"/>
                  </a:lnTo>
                  <a:cubicBezTo>
                    <a:pt x="5617210" y="210820"/>
                    <a:pt x="5407660" y="0"/>
                    <a:pt x="5151120" y="0"/>
                  </a:cubicBezTo>
                  <a:lnTo>
                    <a:pt x="467360" y="0"/>
                  </a:lnTo>
                  <a:cubicBezTo>
                    <a:pt x="210820" y="0"/>
                    <a:pt x="0" y="210820"/>
                    <a:pt x="0" y="467360"/>
                  </a:cubicBezTo>
                  <a:lnTo>
                    <a:pt x="0" y="816610"/>
                  </a:lnTo>
                  <a:cubicBezTo>
                    <a:pt x="0" y="1073150"/>
                    <a:pt x="209550" y="1283970"/>
                    <a:pt x="466090" y="1283970"/>
                  </a:cubicBezTo>
                  <a:lnTo>
                    <a:pt x="5149850" y="1283970"/>
                  </a:lnTo>
                  <a:cubicBezTo>
                    <a:pt x="5262880" y="1283970"/>
                    <a:pt x="5367020" y="1243330"/>
                    <a:pt x="5447030" y="1176020"/>
                  </a:cubicBezTo>
                  <a:cubicBezTo>
                    <a:pt x="5577840" y="1243330"/>
                    <a:pt x="5890260" y="1377950"/>
                    <a:pt x="6236970" y="1181100"/>
                  </a:cubicBezTo>
                  <a:cubicBezTo>
                    <a:pt x="6238240" y="1181100"/>
                    <a:pt x="5925820" y="1182370"/>
                    <a:pt x="5615940" y="834390"/>
                  </a:cubicBezTo>
                  <a:close/>
                </a:path>
              </a:pathLst>
            </a:custGeom>
            <a:solidFill>
              <a:srgbClr val="A8A8A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3087635" y="3929002"/>
            <a:ext cx="2773613" cy="1312764"/>
            <a:chOff x="0" y="0"/>
            <a:chExt cx="6350000" cy="3005486"/>
          </a:xfrm>
        </p:grpSpPr>
        <p:sp>
          <p:nvSpPr>
            <p:cNvPr id="6" name="Freeform 6"/>
            <p:cNvSpPr/>
            <p:nvPr/>
          </p:nvSpPr>
          <p:spPr>
            <a:xfrm>
              <a:off x="83820" y="163830"/>
              <a:ext cx="6236970" cy="2761645"/>
            </a:xfrm>
            <a:custGeom>
              <a:avLst/>
              <a:gdLst/>
              <a:ahLst/>
              <a:cxnLst/>
              <a:rect l="l" t="t" r="r" b="b"/>
              <a:pathLst>
                <a:path w="6236970" h="2761645">
                  <a:moveTo>
                    <a:pt x="6235700" y="1396197"/>
                  </a:moveTo>
                  <a:lnTo>
                    <a:pt x="6235700" y="467360"/>
                  </a:lnTo>
                  <a:cubicBezTo>
                    <a:pt x="6235700" y="210820"/>
                    <a:pt x="6026150" y="0"/>
                    <a:pt x="5769610" y="0"/>
                  </a:cubicBezTo>
                  <a:lnTo>
                    <a:pt x="1085850" y="0"/>
                  </a:lnTo>
                  <a:cubicBezTo>
                    <a:pt x="829310" y="0"/>
                    <a:pt x="619760" y="209550"/>
                    <a:pt x="619760" y="467360"/>
                  </a:cubicBezTo>
                  <a:lnTo>
                    <a:pt x="619760" y="2200306"/>
                  </a:lnTo>
                  <a:cubicBezTo>
                    <a:pt x="619760" y="2206656"/>
                    <a:pt x="621030" y="2211736"/>
                    <a:pt x="621030" y="2218086"/>
                  </a:cubicBezTo>
                  <a:cubicBezTo>
                    <a:pt x="311150" y="2566066"/>
                    <a:pt x="0" y="2564796"/>
                    <a:pt x="0" y="2564796"/>
                  </a:cubicBezTo>
                  <a:cubicBezTo>
                    <a:pt x="346710" y="2761646"/>
                    <a:pt x="659130" y="2627026"/>
                    <a:pt x="789940" y="2559716"/>
                  </a:cubicBezTo>
                  <a:cubicBezTo>
                    <a:pt x="871220" y="2627026"/>
                    <a:pt x="974090" y="2667666"/>
                    <a:pt x="1087120" y="2667666"/>
                  </a:cubicBezTo>
                  <a:lnTo>
                    <a:pt x="5770880" y="2667666"/>
                  </a:lnTo>
                  <a:cubicBezTo>
                    <a:pt x="6027420" y="2667666"/>
                    <a:pt x="6236970" y="2458116"/>
                    <a:pt x="6236970" y="2200306"/>
                  </a:cubicBezTo>
                  <a:lnTo>
                    <a:pt x="6235700" y="1396198"/>
                  </a:lnTo>
                  <a:close/>
                </a:path>
              </a:pathLst>
            </a:custGeom>
            <a:solidFill>
              <a:srgbClr val="63B32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8318651" y="1119999"/>
            <a:ext cx="5488981" cy="590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80"/>
              </a:lnSpc>
            </a:pPr>
            <a:r>
              <a:rPr lang="en-US" sz="3250" spc="162">
                <a:solidFill>
                  <a:srgbClr val="000000"/>
                </a:solidFill>
                <a:ea typeface="思源黑体" panose="020B0500000000000000"/>
              </a:rPr>
              <a:t>咽部有没有不适感？</a:t>
            </a:r>
            <a:endParaRPr lang="en-US" sz="3250" spc="162">
              <a:solidFill>
                <a:srgbClr val="000000"/>
              </a:solidFill>
              <a:ea typeface="思源黑体" panose="020B05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886287" y="4288360"/>
            <a:ext cx="1627358" cy="630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80"/>
              </a:lnSpc>
            </a:pPr>
            <a:r>
              <a:rPr lang="en-US" sz="3585" spc="179">
                <a:solidFill>
                  <a:srgbClr val="000000"/>
                </a:solidFill>
                <a:ea typeface="思源黑体" panose="020B0500000000000000"/>
              </a:rPr>
              <a:t>有的</a:t>
            </a:r>
            <a:endParaRPr lang="en-US" sz="3585" spc="179">
              <a:solidFill>
                <a:srgbClr val="000000"/>
              </a:solidFill>
              <a:ea typeface="思源黑体" panose="020B0500000000000000"/>
            </a:endParaRP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>
            <a:off x="15046461" y="6078240"/>
            <a:ext cx="2212839" cy="2662061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8318651" y="4971789"/>
            <a:ext cx="6279489" cy="2624804"/>
            <a:chOff x="0" y="0"/>
            <a:chExt cx="6350000" cy="2654277"/>
          </a:xfrm>
        </p:grpSpPr>
        <p:sp>
          <p:nvSpPr>
            <p:cNvPr id="11" name="Freeform 11"/>
            <p:cNvSpPr/>
            <p:nvPr/>
          </p:nvSpPr>
          <p:spPr>
            <a:xfrm>
              <a:off x="91440" y="105410"/>
              <a:ext cx="6238240" cy="2569187"/>
            </a:xfrm>
            <a:custGeom>
              <a:avLst/>
              <a:gdLst/>
              <a:ahLst/>
              <a:cxnLst/>
              <a:rect l="l" t="t" r="r" b="b"/>
              <a:pathLst>
                <a:path w="6238240" h="2569187">
                  <a:moveTo>
                    <a:pt x="5615940" y="2025627"/>
                  </a:moveTo>
                  <a:cubicBezTo>
                    <a:pt x="5615940" y="2019277"/>
                    <a:pt x="5617210" y="2014197"/>
                    <a:pt x="5617210" y="2007847"/>
                  </a:cubicBezTo>
                  <a:lnTo>
                    <a:pt x="5617210" y="467360"/>
                  </a:lnTo>
                  <a:cubicBezTo>
                    <a:pt x="5617210" y="210820"/>
                    <a:pt x="5407660" y="0"/>
                    <a:pt x="5151120" y="0"/>
                  </a:cubicBezTo>
                  <a:lnTo>
                    <a:pt x="467360" y="0"/>
                  </a:lnTo>
                  <a:cubicBezTo>
                    <a:pt x="210820" y="0"/>
                    <a:pt x="0" y="210820"/>
                    <a:pt x="0" y="467360"/>
                  </a:cubicBezTo>
                  <a:lnTo>
                    <a:pt x="0" y="2007847"/>
                  </a:lnTo>
                  <a:cubicBezTo>
                    <a:pt x="0" y="2264387"/>
                    <a:pt x="209550" y="2475207"/>
                    <a:pt x="466090" y="2475207"/>
                  </a:cubicBezTo>
                  <a:lnTo>
                    <a:pt x="5149850" y="2475207"/>
                  </a:lnTo>
                  <a:cubicBezTo>
                    <a:pt x="5262880" y="2475207"/>
                    <a:pt x="5367020" y="2434567"/>
                    <a:pt x="5447030" y="2367257"/>
                  </a:cubicBezTo>
                  <a:cubicBezTo>
                    <a:pt x="5577840" y="2434567"/>
                    <a:pt x="5890260" y="2569187"/>
                    <a:pt x="6236970" y="2372337"/>
                  </a:cubicBezTo>
                  <a:cubicBezTo>
                    <a:pt x="6238240" y="2372337"/>
                    <a:pt x="5925820" y="2373607"/>
                    <a:pt x="5615940" y="2025627"/>
                  </a:cubicBezTo>
                  <a:close/>
                </a:path>
              </a:pathLst>
            </a:custGeom>
            <a:solidFill>
              <a:srgbClr val="A8A8A8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8975829" y="5288354"/>
            <a:ext cx="4630424" cy="1828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80"/>
              </a:lnSpc>
            </a:pPr>
            <a:r>
              <a:rPr lang="en-US" sz="3250" spc="162">
                <a:solidFill>
                  <a:srgbClr val="000000"/>
                </a:solidFill>
                <a:ea typeface="思源黑体" panose="020B0500000000000000"/>
              </a:rPr>
              <a:t>根据这些症状，你是患了鼻炎，接下来需要积极配合治疗……</a:t>
            </a:r>
            <a:endParaRPr lang="en-US" sz="3250" spc="162">
              <a:solidFill>
                <a:srgbClr val="000000"/>
              </a:solidFill>
              <a:ea typeface="思源黑体" panose="020B0500000000000000"/>
            </a:endParaRPr>
          </a:p>
        </p:txBody>
      </p:sp>
      <p:pic>
        <p:nvPicPr>
          <p:cNvPr id="13" name="图片 12" descr="小男孩"/>
          <p:cNvPicPr>
            <a:picLocks noChangeAspect="1"/>
          </p:cNvPicPr>
          <p:nvPr/>
        </p:nvPicPr>
        <p:blipFill>
          <a:blip r:embed="rId3"/>
          <a:srcRect r="48333" b="-2346"/>
          <a:stretch>
            <a:fillRect/>
          </a:stretch>
        </p:blipFill>
        <p:spPr>
          <a:xfrm>
            <a:off x="457200" y="3952875"/>
            <a:ext cx="2137410" cy="23818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1094105" y="4933950"/>
            <a:ext cx="4038600" cy="1066800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1143000" y="2552700"/>
            <a:ext cx="4038600" cy="1066800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>
            <a:off x="15202563" y="6986539"/>
            <a:ext cx="2212839" cy="266206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6248639" y="495207"/>
            <a:ext cx="9362442" cy="791126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467557" y="2324180"/>
            <a:ext cx="6574307" cy="3866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315" lvl="1" indent="0" algn="ctr">
              <a:lnSpc>
                <a:spcPts val="5025"/>
              </a:lnSpc>
              <a:buFont typeface="Arial" panose="020B0604020202020204"/>
              <a:buNone/>
            </a:pPr>
            <a:r>
              <a:rPr lang="en-US" sz="3350" spc="167">
                <a:solidFill>
                  <a:srgbClr val="000000"/>
                </a:solidFill>
                <a:latin typeface="思源黑体" panose="020B0500000000000000"/>
                <a:sym typeface="+mn-ea"/>
              </a:rPr>
              <a:t>1.</a:t>
            </a:r>
            <a:r>
              <a:rPr lang="en-US" sz="3350" spc="167">
                <a:solidFill>
                  <a:srgbClr val="000000"/>
                </a:solidFill>
                <a:ea typeface="思源黑体" panose="020B0500000000000000"/>
                <a:sym typeface="+mn-ea"/>
              </a:rPr>
              <a:t> 根据流鼻涕、咳痰的症状，病人可能是鼻炎，</a:t>
            </a:r>
            <a:endParaRPr lang="en-US" sz="3350" spc="167">
              <a:solidFill>
                <a:srgbClr val="000000"/>
              </a:solidFill>
              <a:ea typeface="思源黑体" panose="020B0500000000000000"/>
              <a:sym typeface="+mn-ea"/>
            </a:endParaRPr>
          </a:p>
          <a:p>
            <a:pPr marL="361315" lvl="1" indent="0" algn="ctr">
              <a:lnSpc>
                <a:spcPts val="5025"/>
              </a:lnSpc>
              <a:buFont typeface="Arial" panose="020B0604020202020204"/>
              <a:buNone/>
            </a:pPr>
            <a:r>
              <a:rPr lang="en-US" sz="3350" spc="167">
                <a:solidFill>
                  <a:srgbClr val="000000"/>
                </a:solidFill>
                <a:ea typeface="思源黑体" panose="020B0500000000000000"/>
                <a:sym typeface="+mn-ea"/>
              </a:rPr>
              <a:t>也可能是肺炎。</a:t>
            </a:r>
            <a:endParaRPr lang="en-US" sz="3350" spc="167">
              <a:solidFill>
                <a:srgbClr val="000000"/>
              </a:solidFill>
              <a:ea typeface="思源黑体" panose="020B0500000000000000"/>
            </a:endParaRPr>
          </a:p>
          <a:p>
            <a:pPr algn="ctr">
              <a:lnSpc>
                <a:spcPts val="5025"/>
              </a:lnSpc>
            </a:pPr>
            <a:r>
              <a:rPr lang="en-US" sz="3350" spc="167">
                <a:solidFill>
                  <a:srgbClr val="000000"/>
                </a:solidFill>
                <a:latin typeface="思源黑体" panose="020B0500000000000000"/>
                <a:sym typeface="+mn-ea"/>
              </a:rPr>
              <a:t>2. </a:t>
            </a:r>
            <a:r>
              <a:rPr lang="en-US" sz="3350" spc="167">
                <a:solidFill>
                  <a:srgbClr val="000000"/>
                </a:solidFill>
                <a:ea typeface="思源黑体" panose="020B0500000000000000"/>
                <a:sym typeface="+mn-ea"/>
              </a:rPr>
              <a:t>如果是鼻炎的话，可能还有咳嗽、打喷嚏等症状。如果是肺炎，那么可能会发热。</a:t>
            </a:r>
            <a:endParaRPr lang="en-US" sz="3350" spc="167">
              <a:solidFill>
                <a:srgbClr val="000000"/>
              </a:solidFill>
              <a:ea typeface="思源黑体" panose="020B050000000000000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69301" y="2712501"/>
            <a:ext cx="33293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spc="167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oli SC" panose="02010600040101010101" pitchFamily="2" charset="-122"/>
                <a:ea typeface="Baoli SC" panose="02010600040101010101" pitchFamily="2" charset="-122"/>
              </a:rPr>
              <a:t>疾病</a:t>
            </a:r>
            <a:r>
              <a:rPr lang="zh-CN" altLang="en-US" sz="4400" spc="167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oli SC" panose="02010600040101010101" pitchFamily="2" charset="-122"/>
                <a:ea typeface="Baoli SC" panose="02010600040101010101" pitchFamily="2" charset="-122"/>
              </a:rPr>
              <a:t>预</a:t>
            </a:r>
            <a:r>
              <a:rPr lang="en-US" sz="4400" spc="167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oli SC" panose="02010600040101010101" pitchFamily="2" charset="-122"/>
                <a:ea typeface="Baoli SC" panose="02010600040101010101" pitchFamily="2" charset="-122"/>
              </a:rPr>
              <a:t>诊断</a:t>
            </a:r>
            <a:endParaRPr lang="en-US" sz="4400" spc="167" dirty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oli SC" panose="02010600040101010101" pitchFamily="2" charset="-122"/>
              <a:ea typeface="Baoli SC" panose="02010600040101010101" pitchFamily="2" charset="-122"/>
            </a:endParaRPr>
          </a:p>
        </p:txBody>
      </p:sp>
      <p:sp>
        <p:nvSpPr>
          <p:cNvPr id="7" name="左箭头 6"/>
          <p:cNvSpPr/>
          <p:nvPr/>
        </p:nvSpPr>
        <p:spPr>
          <a:xfrm>
            <a:off x="5715000" y="2628900"/>
            <a:ext cx="1371600" cy="799465"/>
          </a:xfrm>
          <a:prstGeom prst="lef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左箭头 7"/>
          <p:cNvSpPr/>
          <p:nvPr/>
        </p:nvSpPr>
        <p:spPr>
          <a:xfrm>
            <a:off x="5638800" y="5067300"/>
            <a:ext cx="1371600" cy="799465"/>
          </a:xfrm>
          <a:prstGeom prst="lef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061085" y="7681595"/>
            <a:ext cx="75495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B0F0"/>
                </a:solidFill>
                <a:latin typeface="Baoli SC" panose="02010600040101010101" pitchFamily="2" charset="-122"/>
                <a:ea typeface="Baoli SC" panose="02010600040101010101" pitchFamily="2" charset="-122"/>
              </a:rPr>
              <a:t>因为，如果为提高问诊</a:t>
            </a:r>
            <a:r>
              <a:rPr lang="en-US" altLang="zh-CN" sz="2400" b="1" dirty="0">
                <a:solidFill>
                  <a:srgbClr val="00B0F0"/>
                </a:solidFill>
                <a:latin typeface="Baoli SC" panose="02010600040101010101" pitchFamily="2" charset="-122"/>
                <a:ea typeface="Baoli SC" panose="02010600040101010101" pitchFamily="2" charset="-122"/>
              </a:rPr>
              <a:t>F1</a:t>
            </a:r>
            <a:r>
              <a:rPr lang="zh-CN" altLang="en-US" sz="2400" b="1" dirty="0">
                <a:solidFill>
                  <a:srgbClr val="00B0F0"/>
                </a:solidFill>
                <a:latin typeface="Baoli SC" panose="02010600040101010101" pitchFamily="2" charset="-122"/>
                <a:ea typeface="Baoli SC" panose="02010600040101010101" pitchFamily="2" charset="-122"/>
              </a:rPr>
              <a:t>值而降低召回，所获得的症状信息可能不足以做出实际有效诊断；</a:t>
            </a:r>
            <a:endParaRPr lang="en-US" altLang="zh-CN" sz="2400" b="1" dirty="0">
              <a:solidFill>
                <a:srgbClr val="00B0F0"/>
              </a:solidFill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endParaRPr lang="en-US" altLang="zh-CN" sz="2400" b="1" dirty="0">
              <a:solidFill>
                <a:srgbClr val="00B0F0"/>
              </a:solidFill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r>
              <a:rPr lang="zh-CN" altLang="en-US" sz="2400" b="1" dirty="0">
                <a:solidFill>
                  <a:srgbClr val="00B0F0"/>
                </a:solidFill>
                <a:latin typeface="Baoli SC" panose="02010600040101010101" pitchFamily="2" charset="-122"/>
                <a:ea typeface="Baoli SC" panose="02010600040101010101" pitchFamily="2" charset="-122"/>
              </a:rPr>
              <a:t>所以，尽量保证问诊召回，获取有效的症状信息，保证疾病预测的有效性。</a:t>
            </a:r>
            <a:endParaRPr lang="zh-CN" altLang="en-US" sz="2400" b="1" dirty="0">
              <a:solidFill>
                <a:srgbClr val="00B0F0"/>
              </a:solidFill>
              <a:latin typeface="Baoli SC" panose="02010600040101010101" pitchFamily="2" charset="-122"/>
              <a:ea typeface="Baoli SC" panose="02010600040101010101" pitchFamily="2" charset="-122"/>
            </a:endParaRPr>
          </a:p>
        </p:txBody>
      </p:sp>
      <p:sp>
        <p:nvSpPr>
          <p:cNvPr id="13" name="左弧形箭头 12"/>
          <p:cNvSpPr/>
          <p:nvPr/>
        </p:nvSpPr>
        <p:spPr>
          <a:xfrm>
            <a:off x="3651568" y="3638534"/>
            <a:ext cx="444306" cy="1196992"/>
          </a:xfrm>
          <a:prstGeom prst="curvedLef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左弧形箭头 13"/>
          <p:cNvSpPr/>
          <p:nvPr/>
        </p:nvSpPr>
        <p:spPr>
          <a:xfrm rot="10605348">
            <a:off x="2551015" y="3624079"/>
            <a:ext cx="444306" cy="1196992"/>
          </a:xfrm>
          <a:prstGeom prst="curvedLef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707622" y="5067300"/>
            <a:ext cx="2971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spc="167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oli SC" panose="02010600040101010101" pitchFamily="2" charset="-122"/>
                <a:ea typeface="Baoli SC" panose="02010600040101010101" pitchFamily="2" charset="-122"/>
              </a:rPr>
              <a:t>症状问询</a:t>
            </a:r>
            <a:endParaRPr lang="en-US" sz="4400" spc="167" dirty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oli SC" panose="02010600040101010101" pitchFamily="2" charset="-122"/>
              <a:ea typeface="Baoli SC" panose="02010600040101010101" pitchFamily="2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14400" y="7639685"/>
            <a:ext cx="7696200" cy="2008915"/>
          </a:xfrm>
          <a:prstGeom prst="roundRect">
            <a:avLst/>
          </a:prstGeom>
          <a:noFill/>
          <a:ln w="38100">
            <a:solidFill>
              <a:srgbClr val="7030A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949574" y="6986539"/>
            <a:ext cx="12962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spc="167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oli SC" panose="02010600040101010101" pitchFamily="2" charset="-122"/>
                <a:ea typeface="Baoli SC" panose="02010600040101010101" pitchFamily="2" charset="-122"/>
              </a:rPr>
              <a:t>策  略</a:t>
            </a:r>
            <a:endParaRPr lang="zh-CN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9" grpId="0" animBg="1"/>
      <p:bldP spid="5" grpId="0"/>
      <p:bldP spid="7" grpId="1" bldLvl="0" animBg="1"/>
      <p:bldP spid="8" grpId="0" bldLvl="0" animBg="1"/>
      <p:bldP spid="15" grpId="0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04950" y="1028700"/>
            <a:ext cx="10416063" cy="82296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0" y="9258300"/>
            <a:ext cx="18288000" cy="1036452"/>
            <a:chOff x="0" y="0"/>
            <a:chExt cx="10084010" cy="571500"/>
          </a:xfrm>
        </p:grpSpPr>
        <p:sp>
          <p:nvSpPr>
            <p:cNvPr id="4" name="Freeform 4"/>
            <p:cNvSpPr/>
            <p:nvPr/>
          </p:nvSpPr>
          <p:spPr>
            <a:xfrm>
              <a:off x="0" y="255270"/>
              <a:ext cx="10084010" cy="69850"/>
            </a:xfrm>
            <a:custGeom>
              <a:avLst/>
              <a:gdLst/>
              <a:ahLst/>
              <a:cxnLst/>
              <a:rect l="l" t="t" r="r" b="b"/>
              <a:pathLst>
                <a:path w="10084010" h="69850">
                  <a:moveTo>
                    <a:pt x="979318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084010" y="69850"/>
                  </a:lnTo>
                  <a:lnTo>
                    <a:pt x="1008401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1036452"/>
            <a:chOff x="0" y="0"/>
            <a:chExt cx="10084010" cy="571500"/>
          </a:xfrm>
        </p:grpSpPr>
        <p:sp>
          <p:nvSpPr>
            <p:cNvPr id="6" name="Freeform 6"/>
            <p:cNvSpPr/>
            <p:nvPr/>
          </p:nvSpPr>
          <p:spPr>
            <a:xfrm>
              <a:off x="0" y="255270"/>
              <a:ext cx="10084010" cy="69850"/>
            </a:xfrm>
            <a:custGeom>
              <a:avLst/>
              <a:gdLst/>
              <a:ahLst/>
              <a:cxnLst/>
              <a:rect l="l" t="t" r="r" b="b"/>
              <a:pathLst>
                <a:path w="10084010" h="69850">
                  <a:moveTo>
                    <a:pt x="9793181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084010" y="69850"/>
                  </a:lnTo>
                  <a:lnTo>
                    <a:pt x="1008401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AutoShape 7"/>
          <p:cNvSpPr/>
          <p:nvPr/>
        </p:nvSpPr>
        <p:spPr>
          <a:xfrm>
            <a:off x="13009105" y="0"/>
            <a:ext cx="4250195" cy="102870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 rot="-2700000">
            <a:off x="14684248" y="1866038"/>
            <a:ext cx="2219618" cy="189777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2700000">
            <a:off x="13217183" y="4327574"/>
            <a:ext cx="2234690" cy="1754232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446887" y="2529869"/>
            <a:ext cx="6532190" cy="5150352"/>
            <a:chOff x="0" y="-114300"/>
            <a:chExt cx="8709587" cy="6867135"/>
          </a:xfrm>
        </p:grpSpPr>
        <p:grpSp>
          <p:nvGrpSpPr>
            <p:cNvPr id="12" name="Group 12"/>
            <p:cNvGrpSpPr/>
            <p:nvPr/>
          </p:nvGrpSpPr>
          <p:grpSpPr>
            <a:xfrm>
              <a:off x="2815988" y="1305453"/>
              <a:ext cx="3077611" cy="486200"/>
              <a:chOff x="0" y="0"/>
              <a:chExt cx="3617552" cy="5715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255270"/>
                <a:ext cx="3617552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3617552" h="69850">
                    <a:moveTo>
                      <a:pt x="3326722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3617552" y="69850"/>
                    </a:lnTo>
                    <a:lnTo>
                      <a:pt x="3617552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-114300"/>
              <a:ext cx="8709587" cy="1408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960"/>
                </a:lnSpc>
                <a:spcBef>
                  <a:spcPct val="0"/>
                </a:spcBef>
              </a:pPr>
              <a:r>
                <a:rPr lang="en-US" sz="6400" spc="320">
                  <a:solidFill>
                    <a:srgbClr val="303030"/>
                  </a:solidFill>
                  <a:ea typeface="思源黑体-超粗体" panose="020B0A00000000000000"/>
                </a:rPr>
                <a:t>目录</a:t>
              </a:r>
              <a:endParaRPr lang="en-US" sz="6400" spc="320">
                <a:solidFill>
                  <a:srgbClr val="303030"/>
                </a:solidFill>
                <a:ea typeface="思源黑体-超粗体" panose="020B0A0000000000000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754928"/>
              <a:ext cx="8709587" cy="6131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  <a:spcBef>
                  <a:spcPct val="0"/>
                </a:spcBef>
              </a:pPr>
              <a:r>
                <a:rPr lang="en-US" sz="2800" spc="140">
                  <a:solidFill>
                    <a:srgbClr val="74AEDB"/>
                  </a:solidFill>
                  <a:latin typeface="思源黑体-粗体 Bold" panose="020B0800000000000000"/>
                </a:rPr>
                <a:t>CATALOGUE</a:t>
              </a:r>
              <a:endParaRPr lang="en-US" sz="2800" spc="140">
                <a:solidFill>
                  <a:srgbClr val="74AEDB"/>
                </a:solidFill>
                <a:latin typeface="思源黑体-粗体 Bold" panose="020B0800000000000000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459192" y="2900070"/>
              <a:ext cx="5791200" cy="38527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latin typeface="Baoli SC" panose="02010600040101010101" pitchFamily="2" charset="-122"/>
                  <a:ea typeface="Baoli SC" panose="02010600040101010101" pitchFamily="2" charset="-122"/>
                </a:rPr>
                <a:t>任务回顾</a:t>
              </a:r>
              <a:endParaRPr lang="en-US" altLang="zh-CN" sz="3200" spc="105" dirty="0"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endParaRPr 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FF0000"/>
                  </a:solidFill>
                  <a:latin typeface="Baoli SC" panose="02010600040101010101" pitchFamily="2" charset="-122"/>
                  <a:ea typeface="Baoli SC" panose="02010600040101010101" pitchFamily="2" charset="-122"/>
                  <a:sym typeface="+mn-ea"/>
                </a:rPr>
                <a:t>整体流程图</a:t>
              </a:r>
              <a:endParaRPr lang="en-US" altLang="zh-CN" sz="3200" spc="105" dirty="0">
                <a:solidFill>
                  <a:srgbClr val="FF0000"/>
                </a:solidFill>
                <a:latin typeface="Baoli SC" panose="02010600040101010101" pitchFamily="2" charset="-122"/>
                <a:ea typeface="Baoli SC" panose="02010600040101010101" pitchFamily="2" charset="-122"/>
                <a:sym typeface="+mn-ea"/>
              </a:endParaRPr>
            </a:p>
            <a:p>
              <a:pPr>
                <a:lnSpc>
                  <a:spcPts val="3150"/>
                </a:lnSpc>
              </a:pPr>
              <a:endParaRPr 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303030"/>
                  </a:solidFill>
                  <a:latin typeface="Baoli SC" panose="02010600040101010101" pitchFamily="2" charset="-122"/>
                  <a:ea typeface="Baoli SC" panose="02010600040101010101" pitchFamily="2" charset="-122"/>
                </a:rPr>
                <a:t>症状预测模块</a:t>
              </a:r>
              <a:endParaRPr lang="en-US" altLang="zh-CN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endParaRPr lang="zh-CN" altLang="en-US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>
                <a:lnSpc>
                  <a:spcPts val="3150"/>
                </a:lnSpc>
              </a:pPr>
              <a:r>
                <a:rPr lang="zh-CN" altLang="en-US" sz="3200" spc="105" dirty="0">
                  <a:solidFill>
                    <a:srgbClr val="303030"/>
                  </a:solidFill>
                  <a:latin typeface="Baoli SC" panose="02010600040101010101" pitchFamily="2" charset="-122"/>
                  <a:ea typeface="Baoli SC" panose="02010600040101010101" pitchFamily="2" charset="-122"/>
                  <a:sym typeface="+mn-ea"/>
                </a:rPr>
                <a:t>疾病诊断模块</a:t>
              </a:r>
              <a:endParaRPr lang="en-US" altLang="zh-CN" sz="3200" spc="105" dirty="0">
                <a:solidFill>
                  <a:srgbClr val="303030"/>
                </a:solidFill>
                <a:latin typeface="Baoli SC" panose="02010600040101010101" pitchFamily="2" charset="-122"/>
                <a:ea typeface="Baoli SC" panose="02010600040101010101" pitchFamily="2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>
          <a:xfrm>
            <a:off x="13009105" y="1028700"/>
            <a:ext cx="4250195" cy="3336403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24000" y="419100"/>
            <a:ext cx="6532190" cy="1381422"/>
            <a:chOff x="0" y="-419100"/>
            <a:chExt cx="8709587" cy="1841895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1308179"/>
              <a:ext cx="4036276" cy="114617"/>
              <a:chOff x="0" y="7600"/>
              <a:chExt cx="2459801" cy="6985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7600"/>
                <a:ext cx="2459801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2459801" h="69850">
                    <a:moveTo>
                      <a:pt x="2168971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2459801" y="69850"/>
                    </a:lnTo>
                    <a:lnTo>
                      <a:pt x="2459801" y="0"/>
                    </a:lnTo>
                    <a:close/>
                  </a:path>
                </a:pathLst>
              </a:custGeom>
              <a:solidFill>
                <a:srgbClr val="74AEDB"/>
              </a:solidFill>
            </p:spPr>
          </p:sp>
        </p:grpSp>
        <p:sp>
          <p:nvSpPr>
            <p:cNvPr id="7" name="TextBox 7"/>
            <p:cNvSpPr txBox="1"/>
            <p:nvPr/>
          </p:nvSpPr>
          <p:spPr>
            <a:xfrm>
              <a:off x="0" y="-419100"/>
              <a:ext cx="8709587" cy="1531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960"/>
                </a:lnSpc>
                <a:spcBef>
                  <a:spcPct val="0"/>
                </a:spcBef>
              </a:pPr>
              <a:r>
                <a:rPr lang="zh-CN" altLang="en-US" sz="6400" spc="320">
                  <a:solidFill>
                    <a:srgbClr val="303030"/>
                  </a:solidFill>
                  <a:ea typeface="思源黑体-超粗体" panose="020B0A00000000000000"/>
                </a:rPr>
                <a:t>整体流程图</a:t>
              </a:r>
              <a:endParaRPr lang="zh-CN" altLang="en-US" sz="6400" spc="320">
                <a:solidFill>
                  <a:srgbClr val="303030"/>
                </a:solidFill>
                <a:ea typeface="思源黑体-超粗体" panose="020B0A00000000000000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588260" y="2210435"/>
            <a:ext cx="12607290" cy="686752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6855,&quot;width&quot;:12585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1552</Words>
  <Application>WPS 演示</Application>
  <PresentationFormat>自定义</PresentationFormat>
  <Paragraphs>224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6" baseType="lpstr">
      <vt:lpstr>Arial</vt:lpstr>
      <vt:lpstr>宋体</vt:lpstr>
      <vt:lpstr>Wingdings</vt:lpstr>
      <vt:lpstr>Baoli SC</vt:lpstr>
      <vt:lpstr>Times</vt:lpstr>
      <vt:lpstr>思源黑体-粗体 Bold</vt:lpstr>
      <vt:lpstr>思源黑体-超粗体</vt:lpstr>
      <vt:lpstr>黑体</vt:lpstr>
      <vt:lpstr>思源黑体</vt:lpstr>
      <vt:lpstr>Arial</vt:lpstr>
      <vt:lpstr>思源黑体 Bold</vt:lpstr>
      <vt:lpstr>微软雅黑</vt:lpstr>
      <vt:lpstr>Times New Roman</vt:lpstr>
      <vt:lpstr>思源黑体-超粗体 Bold</vt:lpstr>
      <vt:lpstr>Montserrat Classic Bold</vt:lpstr>
      <vt:lpstr>Calibri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Hi, 我是THiFLY 医疗专家。您哪里不舒服？</dc:title>
  <dc:creator/>
  <cp:lastModifiedBy>郭松</cp:lastModifiedBy>
  <cp:revision>79</cp:revision>
  <dcterms:created xsi:type="dcterms:W3CDTF">2006-08-16T00:00:00Z</dcterms:created>
  <dcterms:modified xsi:type="dcterms:W3CDTF">2021-09-18T08:05:55Z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CAB4AFC8CD7D4953BBB6F76005124679</vt:lpwstr>
  </property>
  <property fmtid="{D5CDD505-2E9C-101B-9397-08002B2CF9AE}" pid="3" name="KSOProductBuildVer">
    <vt:lpwstr>2052-11.1.0.10938</vt:lpwstr>
  </property>
</Properties>
</file>

<file path=docProps/thumbnail.jpeg>
</file>